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4DAC9BDE-93FE-49E8-B322-291989D846B4}">
  <a:tblStyle styleId="{4DAC9BDE-93FE-49E8-B322-291989D846B4}"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83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87043808"/>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n-US"/>
              <a:t>Michele</a:t>
            </a:r>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en-US"/>
              <a:t>Amy - </a:t>
            </a:r>
            <a:r>
              <a:rPr lang="en-US" sz="1200" b="0" i="0" u="none" strike="noStrike" cap="none">
                <a:solidFill>
                  <a:schemeClr val="dk1"/>
                </a:solidFill>
                <a:latin typeface="Calibri"/>
                <a:ea typeface="Calibri"/>
                <a:cs typeface="Calibri"/>
                <a:sym typeface="Calibri"/>
              </a:rPr>
              <a:t>Our first unit in Individuals and Society uses Identity as the first concept</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Facing History, established in 1976 – It’s a worldwide organization that enables transformative dialogue, fosters empathy and reflection, and improves students’ academic performance. Through rigorous investigation of historical events, students in a Facing History class learn to choose knowledge over misinformation, compassion over prejudice or bullying, and participation over indifference or resignation</a:t>
            </a:r>
          </a:p>
          <a:p>
            <a:pPr marL="0" marR="0" lvl="0" indent="0" algn="l" rtl="0">
              <a:lnSpc>
                <a:spcPct val="100000"/>
              </a:lnSpc>
              <a:spcBef>
                <a:spcPts val="0"/>
              </a:spcBef>
              <a:spcAft>
                <a:spcPts val="0"/>
              </a:spcAft>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p:txBody>
      </p:sp>
      <p:sp>
        <p:nvSpPr>
          <p:cNvPr id="154" name="Shape 15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10</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0" name="Shape 16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Amy</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Universal </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Abstract</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Timeless</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61" name="Shape 16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11</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Amy - </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Timeless</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71" name="Shape 171"/>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12</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78" name="Shape 17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Lauren</a:t>
            </a:r>
          </a:p>
        </p:txBody>
      </p:sp>
      <p:sp>
        <p:nvSpPr>
          <p:cNvPr id="179" name="Shape 17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13</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r>
              <a:rPr lang="en-US"/>
              <a:t>Lauren</a:t>
            </a:r>
          </a:p>
        </p:txBody>
      </p:sp>
      <p:sp>
        <p:nvSpPr>
          <p:cNvPr id="186" name="Shape 186"/>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3" name="Shape 19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Lauren</a:t>
            </a:r>
          </a:p>
        </p:txBody>
      </p:sp>
      <p:sp>
        <p:nvSpPr>
          <p:cNvPr id="194" name="Shape 19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15</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
        <p:nvSpPr>
          <p:cNvPr id="203" name="Shape 203"/>
          <p:cNvSpPr txBox="1">
            <a:spLocks noGrp="1"/>
          </p:cNvSpPr>
          <p:nvPr>
            <p:ph type="sldNum" idx="12"/>
          </p:nvPr>
        </p:nvSpPr>
        <p:spPr>
          <a:xfrm>
            <a:off x="3884612" y="8685213"/>
            <a:ext cx="2971800" cy="4572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9" name="Shape 20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Lauren</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Universal </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Abstract</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Timeless</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210" name="Shape 21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17</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Lauren</a:t>
            </a:r>
          </a:p>
        </p:txBody>
      </p:sp>
      <p:sp>
        <p:nvSpPr>
          <p:cNvPr id="217" name="Shape 21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18</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23" name="Shape 223"/>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Lauren</a:t>
            </a:r>
          </a:p>
        </p:txBody>
      </p:sp>
      <p:sp>
        <p:nvSpPr>
          <p:cNvPr id="224" name="Shape 224"/>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a:solidFill>
                  <a:schemeClr val="dk1"/>
                </a:solidFill>
                <a:latin typeface="Calibri"/>
                <a:ea typeface="Calibri"/>
                <a:cs typeface="Calibri"/>
                <a:sym typeface="Calibri"/>
              </a:rPr>
              <a:t>19</a:t>
            </a:fld>
            <a:endParaRPr lang="en-US"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n-US" sz="1200" b="0" i="0" u="none" strike="noStrike" cap="none">
                <a:solidFill>
                  <a:schemeClr val="dk1"/>
                </a:solidFill>
                <a:latin typeface="Calibri"/>
                <a:ea typeface="Calibri"/>
                <a:cs typeface="Calibri"/>
                <a:sym typeface="Calibri"/>
              </a:rPr>
              <a:t>Michele </a:t>
            </a:r>
          </a:p>
        </p:txBody>
      </p:sp>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a:t>Michele</a:t>
            </a:r>
          </a:p>
          <a:p>
            <a:pPr marL="0" marR="0" lvl="0" indent="0" algn="l" rtl="0">
              <a:lnSpc>
                <a:spcPct val="100000"/>
              </a:lnSpc>
              <a:spcBef>
                <a:spcPts val="0"/>
              </a:spcBef>
              <a:spcAft>
                <a:spcPts val="0"/>
              </a:spcAft>
              <a:buClr>
                <a:schemeClr val="dk1"/>
              </a:buClr>
              <a:buSzPct val="25000"/>
              <a:buFont typeface="Calibri"/>
              <a:buNone/>
            </a:pPr>
            <a:r>
              <a:rPr lang="en-US" sz="1200" b="1" i="0" u="none" strike="noStrike" cap="none">
                <a:solidFill>
                  <a:schemeClr val="dk1"/>
                </a:solidFill>
                <a:latin typeface="Calibri"/>
                <a:ea typeface="Calibri"/>
                <a:cs typeface="Calibri"/>
                <a:sym typeface="Calibri"/>
              </a:rPr>
              <a:t>Change happens over time, not over night.  We are taking our foundation and making it better. </a:t>
            </a:r>
          </a:p>
          <a:p>
            <a:pPr marL="0" marR="0" lvl="0" indent="0" algn="l" rtl="0">
              <a:lnSpc>
                <a:spcPct val="100000"/>
              </a:lnSpc>
              <a:spcBef>
                <a:spcPts val="0"/>
              </a:spcBef>
              <a:spcAft>
                <a:spcPts val="0"/>
              </a:spcAft>
              <a:buClr>
                <a:schemeClr val="dk1"/>
              </a:buClr>
              <a:buSzPct val="25000"/>
              <a:buFont typeface="Calibri"/>
              <a:buNone/>
            </a:pPr>
            <a:r>
              <a:rPr lang="en-US" sz="1200" b="1" i="0" u="none" strike="noStrike" cap="none">
                <a:solidFill>
                  <a:schemeClr val="dk1"/>
                </a:solidFill>
                <a:latin typeface="Calibri"/>
                <a:ea typeface="Calibri"/>
                <a:cs typeface="Calibri"/>
                <a:sym typeface="Calibri"/>
              </a:rPr>
              <a:t>Year One: </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Last year, teachers learned about IB-MYP.  They had in-house training all throughout the year and went to a two day workshop. </a:t>
            </a:r>
          </a:p>
          <a:p>
            <a:pPr marL="0" marR="0" lvl="0" indent="0" algn="l" rtl="0">
              <a:spcBef>
                <a:spcPts val="0"/>
              </a:spcBef>
              <a:spcAft>
                <a:spcPts val="0"/>
              </a:spcAft>
              <a:buClr>
                <a:schemeClr val="dk1"/>
              </a:buClr>
              <a:buSzPct val="25000"/>
              <a:buFont typeface="Calibri"/>
              <a:buNone/>
            </a:pPr>
            <a:r>
              <a:rPr lang="en-US" sz="1200" b="1" i="0" u="none" strike="noStrike" cap="none">
                <a:solidFill>
                  <a:schemeClr val="dk1"/>
                </a:solidFill>
                <a:latin typeface="Calibri"/>
                <a:ea typeface="Calibri"/>
                <a:cs typeface="Calibri"/>
                <a:sym typeface="Calibri"/>
              </a:rPr>
              <a:t>Year Two </a:t>
            </a:r>
          </a:p>
          <a:p>
            <a:pPr marL="0" marR="0" lvl="0" indent="0" algn="l" rtl="0">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This year, teachers are writing and implementing units.  Students will be experiencing MYP units each quarter.  These units focus on intercultural understanding and respect, project-based learning, real-world application, and service and action.  </a:t>
            </a:r>
          </a:p>
          <a:p>
            <a:pPr marL="0" marR="0" lvl="0" indent="0" algn="l" rtl="0">
              <a:spcBef>
                <a:spcPts val="0"/>
              </a:spcBef>
              <a:buClr>
                <a:schemeClr val="dk1"/>
              </a:buClr>
              <a:buSzPct val="25000"/>
              <a:buFont typeface="Calibri"/>
              <a:buNone/>
            </a:pPr>
            <a:endParaRPr sz="1200" b="0" i="0" u="none" strike="noStrike" cap="none">
              <a:solidFill>
                <a:schemeClr val="dk1"/>
              </a:solidFill>
              <a:latin typeface="Calibri"/>
              <a:ea typeface="Calibri"/>
              <a:cs typeface="Calibri"/>
              <a:sym typeface="Calibri"/>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n-US" sz="1200" b="0" i="0" u="none" strike="noStrike" cap="none">
                <a:solidFill>
                  <a:schemeClr val="dk1"/>
                </a:solidFill>
                <a:latin typeface="Calibri"/>
                <a:ea typeface="Calibri"/>
                <a:cs typeface="Calibri"/>
                <a:sym typeface="Calibri"/>
              </a:rPr>
              <a:t>Michele </a:t>
            </a:r>
          </a:p>
        </p:txBody>
      </p:sp>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Calibri"/>
              <a:buNone/>
            </a:pPr>
            <a:r>
              <a:rPr lang="en-US" sz="1200" b="0" i="0" u="none" strike="noStrike" cap="none">
                <a:solidFill>
                  <a:schemeClr val="dk1"/>
                </a:solidFill>
                <a:latin typeface="Calibri"/>
                <a:ea typeface="Calibri"/>
                <a:cs typeface="Calibri"/>
                <a:sym typeface="Calibri"/>
              </a:rPr>
              <a:t>Visual representation of the MYP model will be explained by </a:t>
            </a:r>
            <a:r>
              <a:rPr lang="en-US"/>
              <a:t>two students (Nadia and Aidan K? Nell?)</a:t>
            </a:r>
          </a:p>
        </p:txBody>
      </p:sp>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a:t>Michele</a:t>
            </a:r>
          </a:p>
          <a:p>
            <a:pPr marL="0" marR="0" lvl="0" indent="0" algn="l" rtl="0">
              <a:lnSpc>
                <a:spcPct val="100000"/>
              </a:lnSpc>
              <a:spcBef>
                <a:spcPts val="0"/>
              </a:spcBef>
              <a:spcAft>
                <a:spcPts val="0"/>
              </a:spcAft>
              <a:buClr>
                <a:schemeClr val="dk1"/>
              </a:buClr>
              <a:buSzPct val="25000"/>
              <a:buFont typeface="Calibri"/>
              <a:buNone/>
            </a:pPr>
            <a:r>
              <a:rPr lang="en-US" sz="1200" b="0" i="0" u="none" strike="noStrike" cap="none">
                <a:solidFill>
                  <a:schemeClr val="dk1"/>
                </a:solidFill>
                <a:latin typeface="Calibri"/>
                <a:ea typeface="Calibri"/>
                <a:cs typeface="Calibri"/>
                <a:sym typeface="Calibri"/>
              </a:rPr>
              <a:t>Two misconceptions of the MYP program that teachers had: </a:t>
            </a:r>
          </a:p>
          <a:p>
            <a:pPr marL="228600" marR="0" lvl="0" indent="-228600" algn="l" rtl="0">
              <a:lnSpc>
                <a:spcPct val="100000"/>
              </a:lnSpc>
              <a:spcBef>
                <a:spcPts val="0"/>
              </a:spcBef>
              <a:spcAft>
                <a:spcPts val="0"/>
              </a:spcAft>
              <a:buClr>
                <a:schemeClr val="dk1"/>
              </a:buClr>
              <a:buSzPct val="100000"/>
              <a:buFont typeface="Calibri"/>
              <a:buAutoNum type="arabicPeriod"/>
            </a:pPr>
            <a:r>
              <a:rPr lang="en-US" sz="1200" b="0" i="0" u="none" strike="noStrike" cap="none">
                <a:solidFill>
                  <a:schemeClr val="dk1"/>
                </a:solidFill>
                <a:latin typeface="Calibri"/>
                <a:ea typeface="Calibri"/>
                <a:cs typeface="Calibri"/>
                <a:sym typeface="Calibri"/>
              </a:rPr>
              <a:t>IB is a framework of essential elements — the knowledge, concepts, skills, attitudes, and action that students need to equip them for successful lives, both now and in the future. It is not a curriculum. </a:t>
            </a:r>
          </a:p>
          <a:p>
            <a:pPr marL="228600" marR="0" lvl="0" indent="-228600" algn="l" rtl="0">
              <a:lnSpc>
                <a:spcPct val="100000"/>
              </a:lnSpc>
              <a:spcBef>
                <a:spcPts val="0"/>
              </a:spcBef>
              <a:spcAft>
                <a:spcPts val="0"/>
              </a:spcAft>
              <a:buClr>
                <a:schemeClr val="dk1"/>
              </a:buClr>
              <a:buSzPct val="100000"/>
              <a:buFont typeface="Calibri"/>
              <a:buAutoNum type="arabicPeriod"/>
            </a:pPr>
            <a:r>
              <a:rPr lang="en-US" sz="1200" b="0" i="0" u="none" strike="noStrike" cap="none">
                <a:solidFill>
                  <a:schemeClr val="dk1"/>
                </a:solidFill>
                <a:latin typeface="Calibri"/>
                <a:ea typeface="Calibri"/>
                <a:cs typeface="Calibri"/>
                <a:sym typeface="Calibri"/>
              </a:rPr>
              <a:t>The MYP is inclusive by design; students of all interests and academic abilities can benefit from the program.</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26" name="Shape 126"/>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6</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Amy</a:t>
            </a:r>
          </a:p>
          <a:p>
            <a:pPr marL="0" marR="0" lvl="0" indent="0" algn="l" rtl="0">
              <a:spcBef>
                <a:spcPts val="0"/>
              </a:spcBef>
              <a:buSzPct val="25000"/>
              <a:buNone/>
            </a:pPr>
            <a:r>
              <a:rPr lang="en-US" sz="1800" i="1">
                <a:solidFill>
                  <a:srgbClr val="003057"/>
                </a:solidFill>
                <a:highlight>
                  <a:srgbClr val="FFFFFF"/>
                </a:highlight>
                <a:latin typeface="Georgia"/>
                <a:ea typeface="Georgia"/>
                <a:cs typeface="Georgia"/>
                <a:sym typeface="Georgia"/>
              </a:rPr>
              <a:t>Conceptual learning is a process by which students learn how to organize information in logical mental structures, thus challenging students to become increasingly skilled at thinking (Timpson &amp; Bendel-Simso, 1996).</a:t>
            </a:r>
          </a:p>
        </p:txBody>
      </p:sp>
      <p:sp>
        <p:nvSpPr>
          <p:cNvPr id="133" name="Shape 133"/>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7</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Amy</a:t>
            </a:r>
          </a:p>
          <a:p>
            <a:pPr marL="0" marR="0" lvl="0" indent="0" algn="l" rtl="0">
              <a:spcBef>
                <a:spcPts val="0"/>
              </a:spcBef>
              <a:buSzPct val="25000"/>
              <a:buNone/>
            </a:pPr>
            <a:r>
              <a:rPr lang="en-US" sz="1200" b="0" i="0" u="none" strike="noStrike" cap="none">
                <a:solidFill>
                  <a:schemeClr val="dk1"/>
                </a:solidFill>
                <a:latin typeface="Calibri"/>
                <a:ea typeface="Calibri"/>
                <a:cs typeface="Calibri"/>
                <a:sym typeface="Calibri"/>
              </a:rPr>
              <a:t>Based on “A Whole New Mind” by Daniel Pink, the way we process information has changed over time.  In the 18</a:t>
            </a:r>
            <a:r>
              <a:rPr lang="en-US" sz="1200" b="0" i="0" u="none" strike="noStrike" cap="none" baseline="30000">
                <a:solidFill>
                  <a:schemeClr val="dk1"/>
                </a:solidFill>
                <a:latin typeface="Calibri"/>
                <a:ea typeface="Calibri"/>
                <a:cs typeface="Calibri"/>
                <a:sym typeface="Calibri"/>
              </a:rPr>
              <a:t>th</a:t>
            </a:r>
            <a:r>
              <a:rPr lang="en-US" sz="1200" b="0" i="0" u="none" strike="noStrike" cap="none">
                <a:solidFill>
                  <a:schemeClr val="dk1"/>
                </a:solidFill>
                <a:latin typeface="Calibri"/>
                <a:ea typeface="Calibri"/>
                <a:cs typeface="Calibri"/>
                <a:sym typeface="Calibri"/>
              </a:rPr>
              <a:t> and 19th century, the ability to transcend content wasn’t really a focus.  With the age of computers, before they came into the mainstream, we hadn’t really figured out how to organize all the information that was bombarding us.  In the conceptual age, we started to organize content into concepts. </a:t>
            </a:r>
          </a:p>
        </p:txBody>
      </p:sp>
      <p:sp>
        <p:nvSpPr>
          <p:cNvPr id="140" name="Shape 14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8</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US" sz="1800"/>
              <a:t>Amy</a:t>
            </a:r>
          </a:p>
          <a:p>
            <a:pPr marL="0" marR="0" lvl="0" indent="0" algn="l" rtl="0">
              <a:lnSpc>
                <a:spcPct val="100000"/>
              </a:lnSpc>
              <a:spcBef>
                <a:spcPts val="0"/>
              </a:spcBef>
              <a:spcAft>
                <a:spcPts val="0"/>
              </a:spcAft>
              <a:buClr>
                <a:schemeClr val="dk1"/>
              </a:buClr>
              <a:buSzPct val="25000"/>
              <a:buFont typeface="Calibri"/>
              <a:buNone/>
            </a:pPr>
            <a:r>
              <a:rPr lang="en-US" sz="1800" b="0" i="0" u="none" strike="noStrike" cap="none">
                <a:solidFill>
                  <a:schemeClr val="dk1"/>
                </a:solidFill>
                <a:latin typeface="Calibri"/>
                <a:ea typeface="Calibri"/>
                <a:cs typeface="Calibri"/>
                <a:sym typeface="Calibri"/>
              </a:rPr>
              <a:t>Does not teach skills in isolation: Two-dimensional curriculum models focus on facts and skills with the goals of content coverage and the memorization of information. Conceptual learning provides an added dimension to learning.   It helps make the connection students need to make sense of the information that is presented to them; </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-The world is changing. Knowledge is changing. The ability to view the world with a more flexible mind is invaluable. </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-Concept based learning is about big transferable ideas that transcend time, place, situation. </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-Content just focuses on facts while concept focuses on making sense of those facts and the world around us.</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-Content based teaching may not get beyond information transmission/superficial learning.</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-Concepts are a way to organize and make sense of learning. </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-We can’t possibly teach everything that is important, but we can teach the big ideas.</a:t>
            </a:r>
          </a:p>
          <a:p>
            <a:pPr marL="0" marR="0" lvl="0" indent="-69850" algn="l" rtl="0">
              <a:spcBef>
                <a:spcPts val="0"/>
              </a:spcBef>
              <a:buClr>
                <a:schemeClr val="dk1"/>
              </a:buClr>
              <a:buSzPct val="110000"/>
              <a:buFont typeface="Arial"/>
              <a:buNone/>
            </a:pPr>
            <a:r>
              <a:rPr lang="en-US" sz="1000">
                <a:solidFill>
                  <a:srgbClr val="626262"/>
                </a:solidFill>
                <a:highlight>
                  <a:srgbClr val="F6F5F0"/>
                </a:highlight>
                <a:latin typeface="Arial"/>
                <a:ea typeface="Arial"/>
                <a:cs typeface="Arial"/>
                <a:sym typeface="Arial"/>
              </a:rPr>
              <a:t>-Concept based learning is a framework to study everything. -So much information. Content can change, concepts stay the same. </a:t>
            </a:r>
          </a:p>
          <a:p>
            <a:pPr marL="0" marR="0" lvl="0" indent="0" algn="l" rtl="0">
              <a:spcBef>
                <a:spcPts val="0"/>
              </a:spcBef>
              <a:buSzPct val="25000"/>
              <a:buNone/>
            </a:pPr>
            <a:r>
              <a:rPr lang="en-US" sz="1000">
                <a:solidFill>
                  <a:srgbClr val="626262"/>
                </a:solidFill>
                <a:highlight>
                  <a:srgbClr val="F6F5F0"/>
                </a:highlight>
                <a:latin typeface="Arial"/>
                <a:ea typeface="Arial"/>
                <a:cs typeface="Arial"/>
                <a:sym typeface="Arial"/>
              </a:rPr>
              <a:t>-Information is useless unless you can do something with it. </a:t>
            </a:r>
          </a:p>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47" name="Shape 147"/>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9</a:t>
            </a:fld>
            <a:endParaRPr lang="en-US"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lvl="0" indent="0" algn="ctr" rtl="0">
              <a:spcBef>
                <a:spcPts val="640"/>
              </a:spcBef>
              <a:buClr>
                <a:srgbClr val="888888"/>
              </a:buClr>
              <a:buFont typeface="Arial"/>
              <a:buNone/>
              <a:defRPr sz="3200" b="0" i="0" u="none" strike="noStrike" cap="none">
                <a:solidFill>
                  <a:srgbClr val="888888"/>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5400000">
            <a:off x="2309018" y="-251618"/>
            <a:ext cx="4525963" cy="8229600"/>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1"/>
        <p:cNvGrpSpPr/>
        <p:nvPr/>
      </p:nvGrpSpPr>
      <p:grpSpPr>
        <a:xfrm>
          <a:off x="0" y="0"/>
          <a:ext cx="0" cy="0"/>
          <a:chOff x="0" y="0"/>
          <a:chExt cx="0" cy="0"/>
        </a:xfrm>
      </p:grpSpPr>
      <p:sp>
        <p:nvSpPr>
          <p:cNvPr id="22" name="Shape 2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3" name="Shape 23"/>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5" name="Shape 25"/>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26" name="Shape 26"/>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4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9" name="Shape 29"/>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1pPr>
            <a:lvl2pPr marL="457200" marR="0" lvl="1" indent="0" algn="l" rtl="0">
              <a:spcBef>
                <a:spcPts val="360"/>
              </a:spcBef>
              <a:buClr>
                <a:srgbClr val="888888"/>
              </a:buClr>
              <a:buFont typeface="Arial"/>
              <a:buNone/>
              <a:defRPr sz="1800" b="0" i="0" u="none" strike="noStrike" cap="none">
                <a:solidFill>
                  <a:srgbClr val="888888"/>
                </a:solidFill>
                <a:latin typeface="Calibri"/>
                <a:ea typeface="Calibri"/>
                <a:cs typeface="Calibri"/>
                <a:sym typeface="Calibri"/>
              </a:defRPr>
            </a:lvl2pPr>
            <a:lvl3pPr marL="914400" marR="0" lvl="2" indent="0" algn="l" rtl="0">
              <a:spcBef>
                <a:spcPts val="320"/>
              </a:spcBef>
              <a:buClr>
                <a:srgbClr val="888888"/>
              </a:buClr>
              <a:buFont typeface="Arial"/>
              <a:buNone/>
              <a:defRPr sz="1600" b="0" i="0" u="none" strike="noStrike" cap="none">
                <a:solidFill>
                  <a:srgbClr val="888888"/>
                </a:solidFill>
                <a:latin typeface="Calibri"/>
                <a:ea typeface="Calibri"/>
                <a:cs typeface="Calibri"/>
                <a:sym typeface="Calibri"/>
              </a:defRPr>
            </a:lvl3pPr>
            <a:lvl4pPr marL="1371600" marR="0" lvl="3"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4pPr>
            <a:lvl5pPr marL="1828800" marR="0" lvl="4"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5pPr>
            <a:lvl6pPr marL="2286000" marR="0" lvl="5"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6pPr>
            <a:lvl7pPr marL="2743200" marR="0" lvl="6"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7pPr>
            <a:lvl8pPr marL="3200400" marR="0" lvl="7"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8pPr>
            <a:lvl9pPr marL="3657600" marR="0" lvl="8" indent="0" algn="l" rtl="0">
              <a:spcBef>
                <a:spcPts val="280"/>
              </a:spcBef>
              <a:buClr>
                <a:srgbClr val="888888"/>
              </a:buClr>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30" name="Shape 30"/>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1" name="Shape 31"/>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5" name="Shape 35"/>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marR="0" lvl="0" indent="-16510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742950" marR="0" lvl="1" indent="-13335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43000" marR="0" lvl="2"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0200" marR="0" lvl="3"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4pPr>
            <a:lvl5pPr marL="2057400" marR="0" lvl="4"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5pPr>
            <a:lvl6pPr marL="2514600" marR="0" lvl="5"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6pPr>
            <a:lvl7pPr marL="2971800" marR="0" lvl="6"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7pPr>
            <a:lvl8pPr marL="3429000" marR="0" lvl="7"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8pPr>
            <a:lvl9pPr marL="3886200" marR="0" lvl="8"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7" name="Shape 37"/>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8" name="Shape 38"/>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2" name="Shape 42"/>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marR="0" lvl="0" indent="0" algn="l" rtl="0">
              <a:spcBef>
                <a:spcPts val="480"/>
              </a:spcBef>
              <a:buClr>
                <a:schemeClr val="dk1"/>
              </a:buClr>
              <a:buFont typeface="Arial"/>
              <a:buNone/>
              <a:defRPr sz="2400" b="1" i="0" u="none" strike="noStrike" cap="none">
                <a:solidFill>
                  <a:schemeClr val="dk1"/>
                </a:solidFill>
                <a:latin typeface="Calibri"/>
                <a:ea typeface="Calibri"/>
                <a:cs typeface="Calibri"/>
                <a:sym typeface="Calibri"/>
              </a:defRPr>
            </a:lvl1pPr>
            <a:lvl2pPr marL="457200" marR="0" lvl="1" indent="0" algn="l" rtl="0">
              <a:spcBef>
                <a:spcPts val="400"/>
              </a:spcBef>
              <a:buClr>
                <a:schemeClr val="dk1"/>
              </a:buClr>
              <a:buFont typeface="Arial"/>
              <a:buNone/>
              <a:defRPr sz="2000" b="1" i="0" u="none" strike="noStrike" cap="none">
                <a:solidFill>
                  <a:schemeClr val="dk1"/>
                </a:solidFill>
                <a:latin typeface="Calibri"/>
                <a:ea typeface="Calibri"/>
                <a:cs typeface="Calibri"/>
                <a:sym typeface="Calibri"/>
              </a:defRPr>
            </a:lvl2pPr>
            <a:lvl3pPr marL="914400" marR="0" lvl="2" indent="0" algn="l" rtl="0">
              <a:spcBef>
                <a:spcPts val="360"/>
              </a:spcBef>
              <a:buClr>
                <a:schemeClr val="dk1"/>
              </a:buClr>
              <a:buFont typeface="Arial"/>
              <a:buNone/>
              <a:defRPr sz="1800" b="1" i="0" u="none" strike="noStrike" cap="none">
                <a:solidFill>
                  <a:schemeClr val="dk1"/>
                </a:solidFill>
                <a:latin typeface="Calibri"/>
                <a:ea typeface="Calibri"/>
                <a:cs typeface="Calibri"/>
                <a:sym typeface="Calibri"/>
              </a:defRPr>
            </a:lvl3pPr>
            <a:lvl4pPr marL="1371600" marR="0" lvl="3"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4pPr>
            <a:lvl5pPr marL="1828800" marR="0" lvl="4"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5pPr>
            <a:lvl6pPr marL="2286000" marR="0" lvl="5"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6pPr>
            <a:lvl7pPr marL="2743200" marR="0" lvl="6"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7pPr>
            <a:lvl8pPr marL="3200400" marR="0" lvl="7"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8pPr>
            <a:lvl9pPr marL="3657600" marR="0" lvl="8" indent="0" algn="l" rtl="0">
              <a:spcBef>
                <a:spcPts val="320"/>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45" name="Shape 45"/>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marL="342900" marR="0" lvl="0" indent="-1905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1pPr>
            <a:lvl2pPr marL="742950" marR="0" lvl="1" indent="-15875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2pPr>
            <a:lvl3pPr marL="1143000" marR="0" lvl="2" indent="-114300" algn="l" rtl="0">
              <a:spcBef>
                <a:spcPts val="36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3pPr>
            <a:lvl4pPr marL="1600200" marR="0" lvl="3"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4pPr>
            <a:lvl5pPr marL="2057400" marR="0" lvl="4"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5pPr>
            <a:lvl6pPr marL="2514600" marR="0" lvl="5"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6pPr>
            <a:lvl7pPr marL="2971800" marR="0" lvl="6"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7pPr>
            <a:lvl8pPr marL="3429000" marR="0" lvl="7"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8pPr>
            <a:lvl9pPr marL="3886200" marR="0" lvl="8" indent="-127000" algn="l" rtl="0">
              <a:spcBef>
                <a:spcPts val="320"/>
              </a:spcBef>
              <a:buClr>
                <a:schemeClr val="dk1"/>
              </a:buClr>
              <a:buSzPct val="1000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1" name="Shape 51"/>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4"/>
        <p:cNvGrpSpPr/>
        <p:nvPr/>
      </p:nvGrpSpPr>
      <p:grpSpPr>
        <a:xfrm>
          <a:off x="0" y="0"/>
          <a:ext cx="0" cy="0"/>
          <a:chOff x="0" y="0"/>
          <a:chExt cx="0" cy="0"/>
        </a:xfrm>
      </p:grpSpPr>
      <p:sp>
        <p:nvSpPr>
          <p:cNvPr id="55" name="Shape 55"/>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20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a:spLocks noGrp="1"/>
          </p:cNvSpPr>
          <p:nvPr>
            <p:ph type="pic" idx="2"/>
          </p:nvPr>
        </p:nvSpPr>
        <p:spPr>
          <a:xfrm>
            <a:off x="1792288" y="612775"/>
            <a:ext cx="5486399" cy="4114800"/>
          </a:xfrm>
          <a:prstGeom prst="rect">
            <a:avLst/>
          </a:prstGeom>
          <a:noFill/>
          <a:ln>
            <a:noFill/>
          </a:ln>
        </p:spPr>
        <p:txBody>
          <a:bodyPr lIns="91425" tIns="91425" rIns="91425" bIns="91425" anchor="t" anchorCtr="0"/>
          <a:lstStyle>
            <a:lvl1pPr marL="0" marR="0" lvl="0" indent="0" algn="l" rtl="0">
              <a:spcBef>
                <a:spcPts val="640"/>
              </a:spcBef>
              <a:buClr>
                <a:schemeClr val="dk1"/>
              </a:buClr>
              <a:buFont typeface="Arial"/>
              <a:buNone/>
              <a:defRPr sz="3200" b="0" i="0" u="none" strike="noStrike" cap="none">
                <a:solidFill>
                  <a:schemeClr val="dk1"/>
                </a:solidFill>
                <a:latin typeface="Calibri"/>
                <a:ea typeface="Calibri"/>
                <a:cs typeface="Calibri"/>
                <a:sym typeface="Calibri"/>
              </a:defRPr>
            </a:lvl1pPr>
            <a:lvl2pPr marL="457200" marR="0" lvl="1" indent="0" algn="l" rtl="0">
              <a:spcBef>
                <a:spcPts val="560"/>
              </a:spcBef>
              <a:buClr>
                <a:schemeClr val="dk1"/>
              </a:buClr>
              <a:buFont typeface="Arial"/>
              <a:buNone/>
              <a:defRPr sz="2800" b="0" i="0" u="none" strike="noStrike" cap="none">
                <a:solidFill>
                  <a:schemeClr val="dk1"/>
                </a:solidFill>
                <a:latin typeface="Calibri"/>
                <a:ea typeface="Calibri"/>
                <a:cs typeface="Calibri"/>
                <a:sym typeface="Calibri"/>
              </a:defRPr>
            </a:lvl2pPr>
            <a:lvl3pPr marL="914400" marR="0" lvl="2" indent="0" algn="l" rtl="0">
              <a:spcBef>
                <a:spcPts val="480"/>
              </a:spcBef>
              <a:buClr>
                <a:schemeClr val="dk1"/>
              </a:buClr>
              <a:buFont typeface="Arial"/>
              <a:buNone/>
              <a:defRPr sz="2400" b="0" i="0" u="none" strike="noStrike" cap="none">
                <a:solidFill>
                  <a:schemeClr val="dk1"/>
                </a:solidFill>
                <a:latin typeface="Calibri"/>
                <a:ea typeface="Calibri"/>
                <a:cs typeface="Calibri"/>
                <a:sym typeface="Calibri"/>
              </a:defRPr>
            </a:lvl3pPr>
            <a:lvl4pPr marL="1371600" marR="0" lvl="3"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4pPr>
            <a:lvl5pPr marL="1828800" marR="0" lvl="4"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5pPr>
            <a:lvl6pPr marL="2286000" marR="0" lvl="5"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6pPr>
            <a:lvl7pPr marL="2743200" marR="0" lvl="6"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7pPr>
            <a:lvl8pPr marL="3200400" marR="0" lvl="7"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8pPr>
            <a:lvl9pPr marL="3657600" marR="0" lvl="8" indent="0" algn="l" rtl="0">
              <a:spcBef>
                <a:spcPts val="400"/>
              </a:spcBef>
              <a:buClr>
                <a:schemeClr val="dk1"/>
              </a:buClr>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marR="0" lvl="0" indent="0" algn="l" rtl="0">
              <a:spcBef>
                <a:spcPts val="280"/>
              </a:spcBef>
              <a:buClr>
                <a:schemeClr val="dk1"/>
              </a:buClr>
              <a:buFont typeface="Arial"/>
              <a:buNone/>
              <a:defRPr sz="1400" b="0" i="0" u="none" strike="noStrike" cap="none">
                <a:solidFill>
                  <a:schemeClr val="dk1"/>
                </a:solidFill>
                <a:latin typeface="Calibri"/>
                <a:ea typeface="Calibri"/>
                <a:cs typeface="Calibri"/>
                <a:sym typeface="Calibri"/>
              </a:defRPr>
            </a:lvl1pPr>
            <a:lvl2pPr marL="457200" marR="0" lvl="1" indent="0" algn="l" rtl="0">
              <a:spcBef>
                <a:spcPts val="240"/>
              </a:spcBef>
              <a:buClr>
                <a:schemeClr val="dk1"/>
              </a:buClr>
              <a:buFont typeface="Arial"/>
              <a:buNone/>
              <a:defRPr sz="1200" b="0" i="0" u="none" strike="noStrike" cap="none">
                <a:solidFill>
                  <a:schemeClr val="dk1"/>
                </a:solidFill>
                <a:latin typeface="Calibri"/>
                <a:ea typeface="Calibri"/>
                <a:cs typeface="Calibri"/>
                <a:sym typeface="Calibri"/>
              </a:defRPr>
            </a:lvl2pPr>
            <a:lvl3pPr marL="914400" marR="0" lvl="2" indent="0" algn="l" rtl="0">
              <a:spcBef>
                <a:spcPts val="200"/>
              </a:spcBef>
              <a:buClr>
                <a:schemeClr val="dk1"/>
              </a:buClr>
              <a:buFont typeface="Arial"/>
              <a:buNone/>
              <a:defRPr sz="1000" b="0" i="0" u="none" strike="noStrike" cap="none">
                <a:solidFill>
                  <a:schemeClr val="dk1"/>
                </a:solidFill>
                <a:latin typeface="Calibri"/>
                <a:ea typeface="Calibri"/>
                <a:cs typeface="Calibri"/>
                <a:sym typeface="Calibri"/>
              </a:defRPr>
            </a:lvl3pPr>
            <a:lvl4pPr marL="1371600" marR="0" lvl="3"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4pPr>
            <a:lvl5pPr marL="1828800" marR="0" lvl="4"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5pPr>
            <a:lvl6pPr marL="2286000" marR="0" lvl="5"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6pPr>
            <a:lvl7pPr marL="2743200" marR="0" lvl="6"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7pPr>
            <a:lvl8pPr marL="3200400" marR="0" lvl="7"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8pPr>
            <a:lvl9pPr marL="3657600" marR="0" lvl="8" indent="0" algn="l" rtl="0">
              <a:spcBef>
                <a:spcPts val="180"/>
              </a:spcBef>
              <a:buClr>
                <a:schemeClr val="dk1"/>
              </a:buClr>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8888"/>
                </a:solidFill>
                <a:latin typeface="Calibri"/>
                <a:ea typeface="Calibri"/>
                <a:cs typeface="Calibri"/>
                <a:sym typeface="Calibri"/>
              </a:rPr>
              <a:t>‹#›</a:t>
            </a:fld>
            <a:endParaRPr lang="en-US" sz="12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lIns="91425" tIns="91425" rIns="91425" bIns="91425" anchor="t" anchorCtr="0"/>
          <a:lstStyle>
            <a:lvl1pPr marL="342900" marR="0" lvl="0" indent="-139700" algn="l" rtl="0">
              <a:spcBef>
                <a:spcPts val="640"/>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742950" marR="0" lvl="1" indent="-107950" algn="l" rtl="0">
              <a:spcBef>
                <a:spcPts val="560"/>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43000" marR="0" lvl="2" indent="-76200" algn="l" rtl="0">
              <a:spcBef>
                <a:spcPts val="480"/>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0200" marR="0" lvl="3"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57400" marR="0" lvl="4"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599" cy="365125"/>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lIns="91425" tIns="91425" rIns="91425" bIns="9142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599"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b="0" i="0" u="none" strike="noStrike" cap="none">
                <a:solidFill>
                  <a:srgbClr val="888888"/>
                </a:solidFill>
                <a:latin typeface="Calibri"/>
                <a:ea typeface="Calibri"/>
                <a:cs typeface="Calibri"/>
                <a:sym typeface="Calibri"/>
              </a:rPr>
              <a:t>‹#›</a:t>
            </a:fld>
            <a:endParaRPr lang="en-US" sz="12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7.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ctrTitle"/>
          </p:nvPr>
        </p:nvSpPr>
        <p:spPr>
          <a:xfrm>
            <a:off x="685800" y="2130425"/>
            <a:ext cx="7772400" cy="1470023"/>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US" sz="4400" b="0" i="0" u="none" strike="noStrike" cap="none">
                <a:solidFill>
                  <a:schemeClr val="dk1"/>
                </a:solidFill>
                <a:latin typeface="Calibri"/>
                <a:ea typeface="Calibri"/>
                <a:cs typeface="Calibri"/>
                <a:sym typeface="Calibri"/>
              </a:rPr>
              <a:t>201</a:t>
            </a:r>
            <a:r>
              <a:rPr lang="en-US"/>
              <a:t>6</a:t>
            </a:r>
            <a:r>
              <a:rPr lang="en-US" sz="4400" b="0" i="0" u="none" strike="noStrike" cap="none">
                <a:solidFill>
                  <a:schemeClr val="dk1"/>
                </a:solidFill>
                <a:latin typeface="Calibri"/>
                <a:ea typeface="Calibri"/>
                <a:cs typeface="Calibri"/>
                <a:sym typeface="Calibri"/>
              </a:rPr>
              <a:t>-201</a:t>
            </a:r>
            <a:r>
              <a:rPr lang="en-US"/>
              <a:t>7</a:t>
            </a:r>
            <a:r>
              <a:rPr lang="en-US" sz="4400" b="0" i="0" u="none" strike="noStrike" cap="none">
                <a:solidFill>
                  <a:schemeClr val="dk1"/>
                </a:solidFill>
                <a:latin typeface="Calibri"/>
                <a:ea typeface="Calibri"/>
                <a:cs typeface="Calibri"/>
                <a:sym typeface="Calibri"/>
              </a:rPr>
              <a:t/>
            </a:r>
            <a:br>
              <a:rPr lang="en-US" sz="4400" b="0" i="0" u="none" strike="noStrike" cap="none">
                <a:solidFill>
                  <a:schemeClr val="dk1"/>
                </a:solidFill>
                <a:latin typeface="Calibri"/>
                <a:ea typeface="Calibri"/>
                <a:cs typeface="Calibri"/>
                <a:sym typeface="Calibri"/>
              </a:rPr>
            </a:br>
            <a:r>
              <a:rPr lang="en-US" sz="4400" b="0" i="0" u="none" strike="noStrike" cap="none">
                <a:solidFill>
                  <a:schemeClr val="dk1"/>
                </a:solidFill>
                <a:latin typeface="Calibri"/>
                <a:ea typeface="Calibri"/>
                <a:cs typeface="Calibri"/>
                <a:sym typeface="Calibri"/>
              </a:rPr>
              <a:t>IB-MYP at Agassiz School</a:t>
            </a:r>
          </a:p>
        </p:txBody>
      </p:sp>
      <p:sp>
        <p:nvSpPr>
          <p:cNvPr id="89" name="Shape 89"/>
          <p:cNvSpPr txBox="1"/>
          <p:nvPr/>
        </p:nvSpPr>
        <p:spPr>
          <a:xfrm>
            <a:off x="0" y="6396335"/>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sp>
        <p:nvSpPr>
          <p:cNvPr id="90" name="Shape 90"/>
          <p:cNvSpPr txBox="1"/>
          <p:nvPr/>
        </p:nvSpPr>
        <p:spPr>
          <a:xfrm>
            <a:off x="0" y="0"/>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spTree>
  </p:cSld>
  <p:clrMapOvr>
    <a:masterClrMapping/>
  </p:clrMapOvr>
  <p:transition xmlns:p14="http://schemas.microsoft.com/office/powerpoint/2010/mai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a:solidFill>
                  <a:schemeClr val="lt1"/>
                </a:solidFill>
                <a:latin typeface="Calibri"/>
                <a:ea typeface="Calibri"/>
                <a:cs typeface="Calibri"/>
                <a:sym typeface="Calibri"/>
              </a:rPr>
              <a:t>Identity Map</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pic>
        <p:nvPicPr>
          <p:cNvPr id="157" name="Shape 157"/>
          <p:cNvPicPr preferRelativeResize="0">
            <a:picLocks noGrp="1"/>
          </p:cNvPicPr>
          <p:nvPr>
            <p:ph type="body" idx="1"/>
          </p:nvPr>
        </p:nvPicPr>
        <p:blipFill rotWithShape="1">
          <a:blip r:embed="rId3">
            <a:alphaModFix/>
          </a:blip>
          <a:srcRect t="18778" b="18779"/>
          <a:stretch/>
        </p:blipFill>
        <p:spPr>
          <a:xfrm>
            <a:off x="560804" y="1129479"/>
            <a:ext cx="8016205" cy="555119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p:nvPr/>
        </p:nvSpPr>
        <p:spPr>
          <a:xfrm>
            <a:off x="0" y="0"/>
            <a:ext cx="9144000" cy="156707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4800" b="1" i="0" u="none" strike="noStrike" cap="none">
                <a:solidFill>
                  <a:schemeClr val="lt1"/>
                </a:solidFill>
                <a:latin typeface="Calibri"/>
                <a:ea typeface="Calibri"/>
                <a:cs typeface="Calibri"/>
                <a:sym typeface="Calibri"/>
              </a:rPr>
              <a:t>Connect Identity to Texts and the World  </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pic>
        <p:nvPicPr>
          <p:cNvPr id="164" name="Shape 164"/>
          <p:cNvPicPr preferRelativeResize="0">
            <a:picLocks noGrp="1"/>
          </p:cNvPicPr>
          <p:nvPr>
            <p:ph type="body" idx="1"/>
          </p:nvPr>
        </p:nvPicPr>
        <p:blipFill rotWithShape="1">
          <a:blip r:embed="rId3">
            <a:alphaModFix/>
          </a:blip>
          <a:srcRect t="22932" b="22931"/>
          <a:stretch/>
        </p:blipFill>
        <p:spPr>
          <a:xfrm>
            <a:off x="181436" y="1769383"/>
            <a:ext cx="4321492" cy="3641138"/>
          </a:xfrm>
          <a:prstGeom prst="rect">
            <a:avLst/>
          </a:prstGeom>
          <a:noFill/>
          <a:ln>
            <a:noFill/>
          </a:ln>
        </p:spPr>
      </p:pic>
      <p:pic>
        <p:nvPicPr>
          <p:cNvPr id="165" name="Shape 165"/>
          <p:cNvPicPr preferRelativeResize="0"/>
          <p:nvPr/>
        </p:nvPicPr>
        <p:blipFill rotWithShape="1">
          <a:blip r:embed="rId4">
            <a:alphaModFix/>
          </a:blip>
          <a:srcRect/>
          <a:stretch/>
        </p:blipFill>
        <p:spPr>
          <a:xfrm rot="5400000">
            <a:off x="4958186" y="1545046"/>
            <a:ext cx="3641138" cy="4089810"/>
          </a:xfrm>
          <a:prstGeom prst="rect">
            <a:avLst/>
          </a:prstGeom>
          <a:noFill/>
          <a:ln>
            <a:noFill/>
          </a:ln>
        </p:spPr>
      </p:pic>
      <p:sp>
        <p:nvSpPr>
          <p:cNvPr id="166" name="Shape 166"/>
          <p:cNvSpPr/>
          <p:nvPr/>
        </p:nvSpPr>
        <p:spPr>
          <a:xfrm>
            <a:off x="614139" y="2658934"/>
            <a:ext cx="3826800" cy="831000"/>
          </a:xfrm>
          <a:prstGeom prst="rect">
            <a:avLst/>
          </a:prstGeom>
          <a:noFill/>
          <a:ln>
            <a:noFill/>
          </a:ln>
        </p:spPr>
        <p:txBody>
          <a:bodyPr lIns="91425" tIns="45700" rIns="91425" bIns="45700" anchor="t" anchorCtr="0">
            <a:noAutofit/>
          </a:bodyPr>
          <a:lstStyle/>
          <a:p>
            <a:pPr marL="0" marR="0" lvl="0" indent="0" algn="ctr" rtl="0">
              <a:spcBef>
                <a:spcPts val="0"/>
              </a:spcBef>
              <a:buNone/>
            </a:pPr>
            <a:endParaRPr sz="2400" b="1">
              <a:latin typeface="Calibri"/>
              <a:ea typeface="Calibri"/>
              <a:cs typeface="Calibri"/>
              <a:sym typeface="Calibri"/>
            </a:endParaRPr>
          </a:p>
          <a:p>
            <a:pPr marL="0" marR="0" lvl="0" indent="0" algn="ctr" rtl="0">
              <a:spcBef>
                <a:spcPts val="0"/>
              </a:spcBef>
              <a:buSzPct val="25000"/>
              <a:buNone/>
            </a:pPr>
            <a:r>
              <a:rPr lang="en-US" sz="2400" b="1" i="1">
                <a:latin typeface="Calibri"/>
                <a:ea typeface="Calibri"/>
                <a:cs typeface="Calibri"/>
                <a:sym typeface="Calibri"/>
              </a:rPr>
              <a:t>I Am Malala</a:t>
            </a:r>
          </a:p>
          <a:p>
            <a:pPr marL="0" marR="0" lvl="0" indent="0" algn="ctr" rtl="0">
              <a:spcBef>
                <a:spcPts val="0"/>
              </a:spcBef>
              <a:buNone/>
            </a:pPr>
            <a:endParaRPr sz="2400" b="1" i="0" u="none" strike="noStrike" cap="none">
              <a:solidFill>
                <a:srgbClr val="000000"/>
              </a:solidFill>
              <a:latin typeface="Calibri"/>
              <a:ea typeface="Calibri"/>
              <a:cs typeface="Calibri"/>
              <a:sym typeface="Calibri"/>
            </a:endParaRPr>
          </a:p>
        </p:txBody>
      </p:sp>
      <p:sp>
        <p:nvSpPr>
          <p:cNvPr id="167" name="Shape 167"/>
          <p:cNvSpPr txBox="1"/>
          <p:nvPr/>
        </p:nvSpPr>
        <p:spPr>
          <a:xfrm>
            <a:off x="181436" y="5460008"/>
            <a:ext cx="8830228" cy="156966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b="0" i="0" u="none" strike="noStrike" cap="none">
                <a:solidFill>
                  <a:schemeClr val="dk1"/>
                </a:solidFill>
                <a:latin typeface="Calibri"/>
                <a:ea typeface="Calibri"/>
                <a:cs typeface="Calibri"/>
                <a:sym typeface="Calibri"/>
              </a:rPr>
              <a:t>Common Core State Standard  - </a:t>
            </a:r>
          </a:p>
          <a:p>
            <a:pPr marL="0" marR="0" lvl="0" indent="0" algn="l" rtl="0">
              <a:spcBef>
                <a:spcPts val="0"/>
              </a:spcBef>
              <a:buSzPct val="25000"/>
              <a:buNone/>
            </a:pPr>
            <a:r>
              <a:rPr lang="en-US" sz="2400">
                <a:solidFill>
                  <a:schemeClr val="dk1"/>
                </a:solidFill>
                <a:latin typeface="Calibri"/>
                <a:ea typeface="Calibri"/>
                <a:cs typeface="Calibri"/>
                <a:sym typeface="Calibri"/>
              </a:rPr>
              <a:t>CCSS.ELA-LITERACY.CCRA.R.3: Analyze how and why individuals, events, or ideas develop and interact over the course of a text.</a:t>
            </a:r>
          </a:p>
          <a:p>
            <a:pPr marL="0" marR="0" lvl="0" indent="0" algn="l" rtl="0">
              <a:spcBef>
                <a:spcPts val="0"/>
              </a:spcBef>
              <a:buNone/>
            </a:pPr>
            <a:endParaRPr sz="24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p:nvPr/>
        </p:nvSpPr>
        <p:spPr>
          <a:xfrm>
            <a:off x="0" y="0"/>
            <a:ext cx="9144000" cy="156707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4800" b="1">
                <a:solidFill>
                  <a:schemeClr val="lt1"/>
                </a:solidFill>
                <a:latin typeface="Calibri"/>
                <a:ea typeface="Calibri"/>
                <a:cs typeface="Calibri"/>
                <a:sym typeface="Calibri"/>
              </a:rPr>
              <a:t>Connect Identity to Texts and the World  </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174" name="Shape 174"/>
          <p:cNvSpPr txBox="1"/>
          <p:nvPr/>
        </p:nvSpPr>
        <p:spPr>
          <a:xfrm>
            <a:off x="4596850" y="2696000"/>
            <a:ext cx="4161900" cy="35904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2400">
                <a:solidFill>
                  <a:schemeClr val="dk1"/>
                </a:solidFill>
                <a:latin typeface="Calibri"/>
                <a:ea typeface="Calibri"/>
                <a:cs typeface="Calibri"/>
                <a:sym typeface="Calibri"/>
              </a:rPr>
              <a:t>Common Core State Standard -</a:t>
            </a:r>
          </a:p>
          <a:p>
            <a:pPr lvl="0" rtl="0">
              <a:spcBef>
                <a:spcPts val="0"/>
              </a:spcBef>
              <a:buNone/>
            </a:pPr>
            <a:r>
              <a:rPr lang="en-US" sz="2400">
                <a:solidFill>
                  <a:schemeClr val="dk1"/>
                </a:solidFill>
                <a:latin typeface="Calibri"/>
                <a:ea typeface="Calibri"/>
                <a:cs typeface="Calibri"/>
                <a:sym typeface="Calibri"/>
              </a:rPr>
              <a:t>CCSS.ELA-LITERACY.CCRA.W.9: </a:t>
            </a:r>
          </a:p>
          <a:p>
            <a:pPr lvl="0" rtl="0">
              <a:spcBef>
                <a:spcPts val="0"/>
              </a:spcBef>
              <a:buClr>
                <a:schemeClr val="dk1"/>
              </a:buClr>
              <a:buSzPct val="25000"/>
              <a:buFont typeface="Arial"/>
              <a:buNone/>
            </a:pPr>
            <a:r>
              <a:rPr lang="en-US" sz="2400">
                <a:solidFill>
                  <a:schemeClr val="dk1"/>
                </a:solidFill>
                <a:latin typeface="Calibri"/>
                <a:ea typeface="Calibri"/>
                <a:cs typeface="Calibri"/>
                <a:sym typeface="Calibri"/>
              </a:rPr>
              <a:t>Draw evidence from literary or informational texts to support analysis, reflection, and research.</a:t>
            </a:r>
          </a:p>
        </p:txBody>
      </p:sp>
      <p:pic>
        <p:nvPicPr>
          <p:cNvPr id="175" name="Shape 175"/>
          <p:cNvPicPr preferRelativeResize="0"/>
          <p:nvPr/>
        </p:nvPicPr>
        <p:blipFill>
          <a:blip r:embed="rId3">
            <a:alphaModFix/>
          </a:blip>
          <a:stretch>
            <a:fillRect/>
          </a:stretch>
        </p:blipFill>
        <p:spPr>
          <a:xfrm>
            <a:off x="679226" y="1617753"/>
            <a:ext cx="3697049" cy="49917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150381" y="274637"/>
            <a:ext cx="8738807" cy="1714035"/>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5400" b="1" i="0" u="none" strike="noStrike" cap="none">
                <a:solidFill>
                  <a:schemeClr val="lt1"/>
                </a:solidFill>
                <a:latin typeface="Calibri"/>
                <a:ea typeface="Calibri"/>
                <a:cs typeface="Calibri"/>
                <a:sym typeface="Calibri"/>
              </a:rPr>
              <a:t>Our Schools, </a:t>
            </a:r>
            <a:br>
              <a:rPr lang="en-US" sz="5400" b="1" i="0" u="none" strike="noStrike" cap="none">
                <a:solidFill>
                  <a:schemeClr val="lt1"/>
                </a:solidFill>
                <a:latin typeface="Calibri"/>
                <a:ea typeface="Calibri"/>
                <a:cs typeface="Calibri"/>
                <a:sym typeface="Calibri"/>
              </a:rPr>
            </a:br>
            <a:r>
              <a:rPr lang="en-US" sz="5400" b="1" i="0" u="none" strike="noStrike" cap="none">
                <a:solidFill>
                  <a:schemeClr val="lt1"/>
                </a:solidFill>
                <a:latin typeface="Calibri"/>
                <a:ea typeface="Calibri"/>
                <a:cs typeface="Calibri"/>
                <a:sym typeface="Calibri"/>
              </a:rPr>
              <a:t>Our Neighborhoods</a:t>
            </a:r>
          </a:p>
          <a:p>
            <a:pPr marL="0" marR="0" lvl="0" indent="0" algn="ctr" rtl="0">
              <a:spcBef>
                <a:spcPts val="0"/>
              </a:spcBef>
              <a:buClr>
                <a:schemeClr val="dk1"/>
              </a:buClr>
              <a:buSzPct val="25000"/>
              <a:buFont typeface="Calibri"/>
              <a:buNone/>
            </a:pPr>
            <a:endParaRPr sz="1200" b="0" i="0" u="none" strike="noStrike" cap="none">
              <a:solidFill>
                <a:schemeClr val="lt1"/>
              </a:solidFill>
              <a:latin typeface="Calibri"/>
              <a:ea typeface="Calibri"/>
              <a:cs typeface="Calibri"/>
              <a:sym typeface="Calibri"/>
            </a:endParaRPr>
          </a:p>
        </p:txBody>
      </p:sp>
      <p:pic>
        <p:nvPicPr>
          <p:cNvPr id="182" name="Shape 182"/>
          <p:cNvPicPr preferRelativeResize="0">
            <a:picLocks noGrp="1"/>
          </p:cNvPicPr>
          <p:nvPr>
            <p:ph type="body" idx="1"/>
          </p:nvPr>
        </p:nvPicPr>
        <p:blipFill rotWithShape="1">
          <a:blip r:embed="rId3">
            <a:alphaModFix/>
          </a:blip>
          <a:srcRect t="15297" b="15297"/>
          <a:stretch/>
        </p:blipFill>
        <p:spPr>
          <a:xfrm>
            <a:off x="457200" y="2155790"/>
            <a:ext cx="8229600" cy="4525963"/>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74637"/>
            <a:ext cx="8229600" cy="1143000"/>
          </a:xfrm>
          <a:prstGeom prst="rect">
            <a:avLst/>
          </a:prstGeom>
        </p:spPr>
        <p:txBody>
          <a:bodyPr lIns="91425" tIns="91425" rIns="91425" bIns="91425" anchor="ctr" anchorCtr="0">
            <a:noAutofit/>
          </a:bodyPr>
          <a:lstStyle/>
          <a:p>
            <a:pPr lvl="0">
              <a:spcBef>
                <a:spcPts val="0"/>
              </a:spcBef>
              <a:buClr>
                <a:schemeClr val="dk1"/>
              </a:buClr>
              <a:buSzPct val="25000"/>
              <a:buFont typeface="Calibri"/>
              <a:buNone/>
            </a:pPr>
            <a:endParaRPr sz="1200">
              <a:solidFill>
                <a:schemeClr val="lt1"/>
              </a:solidFill>
            </a:endParaRPr>
          </a:p>
          <a:p>
            <a:pPr lvl="0">
              <a:spcBef>
                <a:spcPts val="0"/>
              </a:spcBef>
              <a:buNone/>
            </a:pPr>
            <a:endParaRPr/>
          </a:p>
        </p:txBody>
      </p:sp>
      <p:sp>
        <p:nvSpPr>
          <p:cNvPr id="189" name="Shape 189"/>
          <p:cNvSpPr txBox="1">
            <a:spLocks noGrp="1"/>
          </p:cNvSpPr>
          <p:nvPr>
            <p:ph type="body" idx="1"/>
          </p:nvPr>
        </p:nvSpPr>
        <p:spPr>
          <a:xfrm>
            <a:off x="150375" y="1988550"/>
            <a:ext cx="8738700" cy="4526100"/>
          </a:xfrm>
          <a:prstGeom prst="rect">
            <a:avLst/>
          </a:prstGeom>
        </p:spPr>
        <p:txBody>
          <a:bodyPr lIns="91425" tIns="91425" rIns="91425" bIns="91425" anchor="t" anchorCtr="0">
            <a:noAutofit/>
          </a:bodyPr>
          <a:lstStyle/>
          <a:p>
            <a:pPr lvl="0">
              <a:spcBef>
                <a:spcPts val="0"/>
              </a:spcBef>
              <a:buNone/>
            </a:pPr>
            <a:r>
              <a:rPr lang="en-US" sz="3000"/>
              <a:t>In their first math unit, the sixth grade classes studied segregation in Chicago Public Schools.</a:t>
            </a:r>
          </a:p>
          <a:p>
            <a:pPr lvl="0">
              <a:spcBef>
                <a:spcPts val="0"/>
              </a:spcBef>
              <a:buNone/>
            </a:pPr>
            <a:r>
              <a:rPr lang="en-US" sz="3000"/>
              <a:t>We used a variety of data modeling tools to examine racial, socioeconomic, and academic trends in schools across the city.</a:t>
            </a:r>
          </a:p>
          <a:p>
            <a:pPr lvl="0">
              <a:spcBef>
                <a:spcPts val="0"/>
              </a:spcBef>
              <a:buNone/>
            </a:pPr>
            <a:r>
              <a:rPr lang="en-US" sz="3000"/>
              <a:t>This unit was aligned with Common Core State Standards 6.SP.A.1, 2, and 3, and S.SP.B.4 and 5.</a:t>
            </a:r>
          </a:p>
          <a:p>
            <a:pPr lvl="0">
              <a:spcBef>
                <a:spcPts val="0"/>
              </a:spcBef>
              <a:buNone/>
            </a:pPr>
            <a:r>
              <a:rPr lang="en-US" sz="3000"/>
              <a:t>Students wrote essays to summarize their learning, which were sent to a special correspondent at NPR.</a:t>
            </a:r>
          </a:p>
        </p:txBody>
      </p:sp>
      <p:sp>
        <p:nvSpPr>
          <p:cNvPr id="190" name="Shape 190"/>
          <p:cNvSpPr txBox="1">
            <a:spLocks noGrp="1"/>
          </p:cNvSpPr>
          <p:nvPr>
            <p:ph type="title"/>
          </p:nvPr>
        </p:nvSpPr>
        <p:spPr>
          <a:xfrm>
            <a:off x="150381" y="274637"/>
            <a:ext cx="8738700" cy="1713900"/>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5400" b="1" i="0" u="none" strike="noStrike" cap="none">
                <a:solidFill>
                  <a:schemeClr val="lt1"/>
                </a:solidFill>
                <a:latin typeface="Calibri"/>
                <a:ea typeface="Calibri"/>
                <a:cs typeface="Calibri"/>
                <a:sym typeface="Calibri"/>
              </a:rPr>
              <a:t>Our Schools, </a:t>
            </a:r>
            <a:br>
              <a:rPr lang="en-US" sz="5400" b="1" i="0" u="none" strike="noStrike" cap="none">
                <a:solidFill>
                  <a:schemeClr val="lt1"/>
                </a:solidFill>
                <a:latin typeface="Calibri"/>
                <a:ea typeface="Calibri"/>
                <a:cs typeface="Calibri"/>
                <a:sym typeface="Calibri"/>
              </a:rPr>
            </a:br>
            <a:r>
              <a:rPr lang="en-US" sz="5400" b="1" i="0" u="none" strike="noStrike" cap="none">
                <a:solidFill>
                  <a:schemeClr val="lt1"/>
                </a:solidFill>
                <a:latin typeface="Calibri"/>
                <a:ea typeface="Calibri"/>
                <a:cs typeface="Calibri"/>
                <a:sym typeface="Calibri"/>
              </a:rPr>
              <a:t>Our Neighborhoods</a:t>
            </a:r>
          </a:p>
          <a:p>
            <a:pPr marL="0" marR="0" lvl="0" indent="0" algn="ctr" rtl="0">
              <a:spcBef>
                <a:spcPts val="0"/>
              </a:spcBef>
              <a:buClr>
                <a:schemeClr val="dk1"/>
              </a:buClr>
              <a:buSzPct val="25000"/>
              <a:buFont typeface="Calibri"/>
              <a:buNone/>
            </a:pPr>
            <a:endParaRPr sz="1200" b="0" i="0" u="none" strike="noStrike" cap="none">
              <a:solidFill>
                <a:schemeClr val="lt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150375" y="254475"/>
            <a:ext cx="8738700" cy="1163100"/>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5400" b="1" i="0" u="none" strike="noStrike" cap="none">
                <a:solidFill>
                  <a:schemeClr val="lt1"/>
                </a:solidFill>
                <a:latin typeface="Calibri"/>
                <a:ea typeface="Calibri"/>
                <a:cs typeface="Calibri"/>
                <a:sym typeface="Calibri"/>
              </a:rPr>
              <a:t>Being of Service</a:t>
            </a:r>
          </a:p>
          <a:p>
            <a:pPr marL="0" marR="0" lvl="0" indent="0" algn="ctr" rtl="0">
              <a:spcBef>
                <a:spcPts val="0"/>
              </a:spcBef>
              <a:buClr>
                <a:schemeClr val="dk1"/>
              </a:buClr>
              <a:buSzPct val="25000"/>
              <a:buFont typeface="Calibri"/>
              <a:buNone/>
            </a:pPr>
            <a:endParaRPr sz="1200" b="0" i="0" u="none" strike="noStrike" cap="none">
              <a:solidFill>
                <a:schemeClr val="lt1"/>
              </a:solidFill>
              <a:latin typeface="Calibri"/>
              <a:ea typeface="Calibri"/>
              <a:cs typeface="Calibri"/>
              <a:sym typeface="Calibri"/>
            </a:endParaRPr>
          </a:p>
        </p:txBody>
      </p:sp>
      <p:pic>
        <p:nvPicPr>
          <p:cNvPr id="197" name="Shape 197"/>
          <p:cNvPicPr preferRelativeResize="0"/>
          <p:nvPr/>
        </p:nvPicPr>
        <p:blipFill>
          <a:blip r:embed="rId3">
            <a:alphaModFix/>
          </a:blip>
          <a:stretch>
            <a:fillRect/>
          </a:stretch>
        </p:blipFill>
        <p:spPr>
          <a:xfrm>
            <a:off x="150375" y="1560800"/>
            <a:ext cx="4837250" cy="3248698"/>
          </a:xfrm>
          <a:prstGeom prst="rect">
            <a:avLst/>
          </a:prstGeom>
          <a:noFill/>
          <a:ln>
            <a:noFill/>
          </a:ln>
        </p:spPr>
      </p:pic>
      <p:pic>
        <p:nvPicPr>
          <p:cNvPr id="198" name="Shape 198"/>
          <p:cNvPicPr preferRelativeResize="0"/>
          <p:nvPr/>
        </p:nvPicPr>
        <p:blipFill>
          <a:blip r:embed="rId4">
            <a:alphaModFix/>
          </a:blip>
          <a:stretch>
            <a:fillRect/>
          </a:stretch>
        </p:blipFill>
        <p:spPr>
          <a:xfrm>
            <a:off x="4376275" y="3556250"/>
            <a:ext cx="4372953" cy="2977301"/>
          </a:xfrm>
          <a:prstGeom prst="rect">
            <a:avLst/>
          </a:prstGeom>
          <a:noFill/>
          <a:ln>
            <a:noFill/>
          </a:ln>
        </p:spPr>
      </p:pic>
      <p:sp>
        <p:nvSpPr>
          <p:cNvPr id="199" name="Shape 199"/>
          <p:cNvSpPr txBox="1"/>
          <p:nvPr/>
        </p:nvSpPr>
        <p:spPr>
          <a:xfrm>
            <a:off x="5407525" y="1577725"/>
            <a:ext cx="3341700" cy="1806300"/>
          </a:xfrm>
          <a:prstGeom prst="rect">
            <a:avLst/>
          </a:prstGeom>
          <a:noFill/>
          <a:ln>
            <a:noFill/>
          </a:ln>
        </p:spPr>
        <p:txBody>
          <a:bodyPr lIns="91425" tIns="91425" rIns="91425" bIns="91425" anchor="t" anchorCtr="0">
            <a:noAutofit/>
          </a:bodyPr>
          <a:lstStyle/>
          <a:p>
            <a:pPr lvl="0">
              <a:spcBef>
                <a:spcPts val="0"/>
              </a:spcBef>
              <a:buNone/>
            </a:pPr>
            <a:r>
              <a:rPr lang="en-US"/>
              <a:t>Students in 303 and 308 raised money for two different causes this year.  303 supported people in Flint, MI affected by the lead poisoning crisis.  308 raised funds to support UNICEF’s efforts in the fight against ZIKA virus in South and Central America.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203575" y="274650"/>
            <a:ext cx="8753700" cy="1239600"/>
          </a:xfrm>
          <a:prstGeom prst="rect">
            <a:avLst/>
          </a:prstGeom>
          <a:solidFill>
            <a:srgbClr val="5B0F00"/>
          </a:solidFill>
        </p:spPr>
        <p:txBody>
          <a:bodyPr lIns="91425" tIns="91425" rIns="91425" bIns="91425" anchor="ctr" anchorCtr="0">
            <a:noAutofit/>
          </a:bodyPr>
          <a:lstStyle/>
          <a:p>
            <a:pPr lvl="0">
              <a:spcBef>
                <a:spcPts val="0"/>
              </a:spcBef>
              <a:buNone/>
            </a:pPr>
            <a:endParaRPr sz="5400" b="1">
              <a:solidFill>
                <a:schemeClr val="lt1"/>
              </a:solidFill>
            </a:endParaRPr>
          </a:p>
          <a:p>
            <a:pPr lvl="0">
              <a:spcBef>
                <a:spcPts val="0"/>
              </a:spcBef>
              <a:buClr>
                <a:schemeClr val="dk1"/>
              </a:buClr>
              <a:buSzPct val="25000"/>
              <a:buFont typeface="Calibri"/>
              <a:buNone/>
            </a:pPr>
            <a:r>
              <a:rPr lang="en-US" sz="5400" b="1">
                <a:solidFill>
                  <a:schemeClr val="lt1"/>
                </a:solidFill>
              </a:rPr>
              <a:t>Did you know…?</a:t>
            </a:r>
          </a:p>
          <a:p>
            <a:pPr lvl="0">
              <a:spcBef>
                <a:spcPts val="0"/>
              </a:spcBef>
              <a:buNone/>
            </a:pPr>
            <a:endParaRPr sz="5400" b="1">
              <a:solidFill>
                <a:schemeClr val="lt1"/>
              </a:solidFill>
            </a:endParaRPr>
          </a:p>
        </p:txBody>
      </p:sp>
      <p:sp>
        <p:nvSpPr>
          <p:cNvPr id="206" name="Shape 206"/>
          <p:cNvSpPr txBox="1">
            <a:spLocks noGrp="1"/>
          </p:cNvSpPr>
          <p:nvPr>
            <p:ph type="body" idx="1"/>
          </p:nvPr>
        </p:nvSpPr>
        <p:spPr>
          <a:xfrm>
            <a:off x="457200" y="1600200"/>
            <a:ext cx="8229600" cy="4526100"/>
          </a:xfrm>
          <a:prstGeom prst="rect">
            <a:avLst/>
          </a:prstGeom>
        </p:spPr>
        <p:txBody>
          <a:bodyPr lIns="91425" tIns="91425" rIns="91425" bIns="91425" anchor="t" anchorCtr="0">
            <a:noAutofit/>
          </a:bodyPr>
          <a:lstStyle/>
          <a:p>
            <a:pPr lvl="0">
              <a:spcBef>
                <a:spcPts val="0"/>
              </a:spcBef>
              <a:buNone/>
            </a:pPr>
            <a:r>
              <a:rPr lang="en-US"/>
              <a:t>Fun fact… I’m Agassiz’s resident IB Diploma Programme graduate!</a:t>
            </a:r>
          </a:p>
          <a:p>
            <a:pPr lvl="0">
              <a:spcBef>
                <a:spcPts val="0"/>
              </a:spcBef>
              <a:buNone/>
            </a:pPr>
            <a:r>
              <a:rPr lang="en-US"/>
              <a:t>I gained…</a:t>
            </a:r>
          </a:p>
          <a:p>
            <a:pPr marL="457200" lvl="0" indent="-228600" rtl="0">
              <a:spcBef>
                <a:spcPts val="0"/>
              </a:spcBef>
            </a:pPr>
            <a:r>
              <a:rPr lang="en-US"/>
              <a:t>Strong writing skills</a:t>
            </a:r>
          </a:p>
          <a:p>
            <a:pPr marL="457200" lvl="0" indent="-228600" rtl="0">
              <a:spcBef>
                <a:spcPts val="0"/>
              </a:spcBef>
            </a:pPr>
            <a:r>
              <a:rPr lang="en-US"/>
              <a:t>Critical reading and thinking skills</a:t>
            </a:r>
          </a:p>
          <a:p>
            <a:pPr marL="457200" lvl="0" indent="-228600" rtl="0">
              <a:spcBef>
                <a:spcPts val="0"/>
              </a:spcBef>
            </a:pPr>
            <a:r>
              <a:rPr lang="en-US"/>
              <a:t>Exposure to international texts, philosophy, advanced sciences, and college-level math</a:t>
            </a:r>
          </a:p>
          <a:p>
            <a:pPr marL="457200" lvl="0" indent="-228600" rtl="0">
              <a:spcBef>
                <a:spcPts val="0"/>
              </a:spcBef>
            </a:pPr>
            <a:r>
              <a:rPr lang="en-US"/>
              <a:t>Community service mindset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a:solidFill>
                  <a:schemeClr val="lt1"/>
                </a:solidFill>
                <a:latin typeface="Calibri"/>
                <a:ea typeface="Calibri"/>
                <a:cs typeface="Calibri"/>
                <a:sym typeface="Calibri"/>
              </a:rPr>
              <a:t>Resources for Parents</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213" name="Shape 213"/>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Your child’s teachers</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Ibo.org</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FacingHistory.org</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Agassizib-myp.wikispaces.com (can be accessed through agassizschool.org)</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Corestandards.org</a:t>
            </a:r>
          </a:p>
          <a:p>
            <a:pPr marL="342900" marR="0" lvl="0" indent="-342900" algn="l" rtl="0">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a:solidFill>
                  <a:schemeClr val="lt1"/>
                </a:solidFill>
                <a:latin typeface="Calibri"/>
                <a:ea typeface="Calibri"/>
                <a:cs typeface="Calibri"/>
                <a:sym typeface="Calibri"/>
              </a:rPr>
              <a:t>Celebrations</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220" name="Shape 220"/>
          <p:cNvSpPr txBox="1">
            <a:spLocks noGrp="1"/>
          </p:cNvSpPr>
          <p:nvPr>
            <p:ph type="body" idx="1"/>
          </p:nvPr>
        </p:nvSpPr>
        <p:spPr>
          <a:xfrm>
            <a:off x="457200" y="1132275"/>
            <a:ext cx="8229600" cy="5601600"/>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100000"/>
              <a:buFont typeface="Arial"/>
              <a:buChar char="•"/>
            </a:pPr>
            <a:r>
              <a:rPr lang="en-US"/>
              <a:t>IB </a:t>
            </a:r>
            <a:r>
              <a:rPr lang="en-US" sz="3200" b="0" i="0" u="none" strike="noStrike" cap="none">
                <a:solidFill>
                  <a:schemeClr val="dk1"/>
                </a:solidFill>
                <a:latin typeface="Calibri"/>
                <a:ea typeface="Calibri"/>
                <a:cs typeface="Calibri"/>
                <a:sym typeface="Calibri"/>
              </a:rPr>
              <a:t>training has transformed teaching</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Middle school students rating on the 5Essentials survey</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Professional Development opportunities provided by IBO and Facing History</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Common planning time focusing on curriculum</a:t>
            </a:r>
          </a:p>
          <a:p>
            <a:pPr marL="342900" marR="0" lvl="0" indent="-342900" algn="l" rtl="0">
              <a:lnSpc>
                <a:spcPct val="90000"/>
              </a:lnSpc>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Middle school parent information sessions</a:t>
            </a:r>
          </a:p>
          <a:p>
            <a:pPr marL="342900" marR="0" lvl="0" indent="-342900" algn="l" rtl="0">
              <a:lnSpc>
                <a:spcPct val="90000"/>
              </a:lnSpc>
              <a:spcBef>
                <a:spcPts val="640"/>
              </a:spcBef>
              <a:spcAft>
                <a:spcPts val="0"/>
              </a:spcAft>
              <a:buClr>
                <a:schemeClr val="dk1"/>
              </a:buClr>
              <a:buSzPct val="100000"/>
              <a:buFont typeface="Arial"/>
              <a:buChar char="•"/>
            </a:pPr>
            <a:r>
              <a:rPr lang="en-US"/>
              <a:t>Positive feedback from the IB consultant visit</a:t>
            </a:r>
          </a:p>
          <a:p>
            <a:pPr marL="0" marR="0" lvl="0" indent="0" algn="l" rtl="0">
              <a:lnSpc>
                <a:spcPct val="90000"/>
              </a:lnSpc>
              <a:spcBef>
                <a:spcPts val="640"/>
              </a:spcBef>
              <a:spcAft>
                <a:spcPts val="0"/>
              </a:spcAft>
              <a:buClr>
                <a:schemeClr val="dk1"/>
              </a:buClr>
              <a:buSzPct val="25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lnSpc>
                <a:spcPct val="90000"/>
              </a:lnSpc>
              <a:spcBef>
                <a:spcPts val="640"/>
              </a:spcBef>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a:solidFill>
                  <a:schemeClr val="lt1"/>
                </a:solidFill>
                <a:latin typeface="Calibri"/>
                <a:ea typeface="Calibri"/>
                <a:cs typeface="Calibri"/>
                <a:sym typeface="Calibri"/>
              </a:rPr>
              <a:t>How can I support my child?</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227" name="Shape 227"/>
          <p:cNvSpPr/>
          <p:nvPr/>
        </p:nvSpPr>
        <p:spPr>
          <a:xfrm>
            <a:off x="301625" y="1153911"/>
            <a:ext cx="8508999" cy="526298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800">
                <a:solidFill>
                  <a:schemeClr val="dk1"/>
                </a:solidFill>
                <a:latin typeface="Calibri"/>
                <a:ea typeface="Calibri"/>
                <a:cs typeface="Calibri"/>
                <a:sym typeface="Calibri"/>
              </a:rPr>
              <a:t> </a:t>
            </a:r>
          </a:p>
          <a:p>
            <a:pPr marL="0" marR="0" lvl="0" indent="0" algn="l" rtl="0">
              <a:spcBef>
                <a:spcPts val="0"/>
              </a:spcBef>
              <a:buSzPct val="25000"/>
              <a:buNone/>
            </a:pPr>
            <a:r>
              <a:rPr lang="en-US" sz="2800" b="1">
                <a:solidFill>
                  <a:schemeClr val="dk1"/>
                </a:solidFill>
                <a:latin typeface="Calibri"/>
                <a:ea typeface="Calibri"/>
                <a:cs typeface="Calibri"/>
                <a:sym typeface="Calibri"/>
              </a:rPr>
              <a:t>Ways to help your child: </a:t>
            </a:r>
          </a:p>
          <a:p>
            <a:pPr marL="914400" marR="0" lvl="1" indent="-457200" algn="l" rtl="0">
              <a:spcBef>
                <a:spcPts val="0"/>
              </a:spcBef>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Read, watch, or listen to national and international news and discuss the impact</a:t>
            </a:r>
          </a:p>
          <a:p>
            <a:pPr marL="914400" marR="0" lvl="1" indent="-457200" algn="l" rtl="0">
              <a:spcBef>
                <a:spcPts val="0"/>
              </a:spcBef>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Ask your child open-ended questions and allow him/her to define and express an opinion</a:t>
            </a:r>
          </a:p>
          <a:p>
            <a:pPr marL="914400" marR="0" lvl="1" indent="-457200" algn="l" rtl="0">
              <a:spcBef>
                <a:spcPts val="0"/>
              </a:spcBef>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Encourage and assist your child in becoming more involved in community service activities</a:t>
            </a:r>
          </a:p>
          <a:p>
            <a:pPr marL="914400" marR="0" lvl="1" indent="-457200" algn="l" rtl="0">
              <a:spcBef>
                <a:spcPts val="0"/>
              </a:spcBef>
              <a:buClr>
                <a:schemeClr val="dk1"/>
              </a:buClr>
              <a:buSzPct val="100000"/>
              <a:buFont typeface="Arial"/>
              <a:buChar char="•"/>
            </a:pPr>
            <a:r>
              <a:rPr lang="en-US" sz="2800" b="0" i="0" u="none" strike="noStrike" cap="none">
                <a:solidFill>
                  <a:schemeClr val="dk1"/>
                </a:solidFill>
                <a:latin typeface="Calibri"/>
                <a:ea typeface="Calibri"/>
                <a:cs typeface="Calibri"/>
                <a:sym typeface="Calibri"/>
              </a:rPr>
              <a:t>Discuss the learner profile attributes: Inquirer, Knowledgeable, Thinker, Communicator, Principled, Open-Minded, Caring, Risk-Taker, Balanced, and Reflective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p:nvPr/>
        </p:nvSpPr>
        <p:spPr>
          <a:xfrm>
            <a:off x="0" y="6396335"/>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sp>
        <p:nvSpPr>
          <p:cNvPr id="96" name="Shape 96"/>
          <p:cNvSpPr txBox="1"/>
          <p:nvPr/>
        </p:nvSpPr>
        <p:spPr>
          <a:xfrm>
            <a:off x="0" y="0"/>
            <a:ext cx="9144000" cy="1113274"/>
          </a:xfrm>
          <a:prstGeom prst="rect">
            <a:avLst/>
          </a:prstGeom>
          <a:solidFill>
            <a:srgbClr val="652928"/>
          </a:solidFill>
          <a:ln>
            <a:noFill/>
          </a:ln>
        </p:spPr>
        <p:txBody>
          <a:bodyPr lIns="91425" tIns="45700" rIns="91425" bIns="45700" anchor="t" anchorCtr="0">
            <a:noAutofit/>
          </a:bodyPr>
          <a:lstStyle/>
          <a:p>
            <a:pPr marL="0" marR="0" lvl="0" indent="0" algn="l" rtl="0">
              <a:spcBef>
                <a:spcPts val="0"/>
              </a:spcBef>
              <a:buSzPct val="25000"/>
              <a:buNone/>
            </a:pPr>
            <a:r>
              <a:rPr lang="en-US" sz="4800" b="1" i="0" u="none" strike="noStrike" cap="none">
                <a:solidFill>
                  <a:schemeClr val="lt1"/>
                </a:solidFill>
                <a:latin typeface="Calibri"/>
                <a:ea typeface="Calibri"/>
                <a:cs typeface="Calibri"/>
                <a:sym typeface="Calibri"/>
              </a:rPr>
              <a:t>Aims and Objectives:</a:t>
            </a:r>
          </a:p>
        </p:txBody>
      </p:sp>
      <p:sp>
        <p:nvSpPr>
          <p:cNvPr id="97" name="Shape 97"/>
          <p:cNvSpPr txBox="1">
            <a:spLocks noGrp="1"/>
          </p:cNvSpPr>
          <p:nvPr>
            <p:ph type="title"/>
          </p:nvPr>
        </p:nvSpPr>
        <p:spPr>
          <a:xfrm>
            <a:off x="341739" y="1461337"/>
            <a:ext cx="8229600" cy="4543020"/>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Calibri"/>
              <a:buNone/>
            </a:pPr>
            <a:r>
              <a:rPr lang="en-US" sz="3200" b="1" i="0" u="none" strike="noStrike" cap="none">
                <a:solidFill>
                  <a:schemeClr val="dk1"/>
                </a:solidFill>
                <a:latin typeface="Calibri"/>
                <a:ea typeface="Calibri"/>
                <a:cs typeface="Calibri"/>
                <a:sym typeface="Calibri"/>
              </a:rPr>
              <a:t>Aims: </a:t>
            </a:r>
            <a:br>
              <a:rPr lang="en-US" sz="3200" b="1" i="0" u="none" strike="noStrike" cap="none">
                <a:solidFill>
                  <a:schemeClr val="dk1"/>
                </a:solidFill>
                <a:latin typeface="Calibri"/>
                <a:ea typeface="Calibri"/>
                <a:cs typeface="Calibri"/>
                <a:sym typeface="Calibri"/>
              </a:rPr>
            </a:br>
            <a:r>
              <a:rPr lang="en-US" sz="3200" b="1" i="0" u="none" strike="noStrike" cap="none">
                <a:solidFill>
                  <a:schemeClr val="dk1"/>
                </a:solidFill>
                <a:latin typeface="Calibri"/>
                <a:ea typeface="Calibri"/>
                <a:cs typeface="Calibri"/>
                <a:sym typeface="Calibri"/>
              </a:rPr>
              <a:t>- </a:t>
            </a:r>
            <a:r>
              <a:rPr lang="en-US" sz="3200" b="0" i="0" u="none" strike="noStrike" cap="none">
                <a:solidFill>
                  <a:schemeClr val="dk1"/>
                </a:solidFill>
                <a:latin typeface="Calibri"/>
                <a:ea typeface="Calibri"/>
                <a:cs typeface="Calibri"/>
                <a:sym typeface="Calibri"/>
              </a:rPr>
              <a:t>Develop an understanding of the IB-MYP program</a:t>
            </a:r>
            <a:br>
              <a:rPr lang="en-US" sz="3200" b="0" i="0" u="none" strike="noStrike" cap="none">
                <a:solidFill>
                  <a:schemeClr val="dk1"/>
                </a:solidFill>
                <a:latin typeface="Calibri"/>
                <a:ea typeface="Calibri"/>
                <a:cs typeface="Calibri"/>
                <a:sym typeface="Calibri"/>
              </a:rPr>
            </a:br>
            <a:r>
              <a:rPr lang="en-US" sz="3200" b="0" i="0" u="none" strike="noStrike" cap="none">
                <a:solidFill>
                  <a:schemeClr val="dk1"/>
                </a:solidFill>
                <a:latin typeface="Calibri"/>
                <a:ea typeface="Calibri"/>
                <a:cs typeface="Calibri"/>
                <a:sym typeface="Calibri"/>
              </a:rPr>
              <a:t/>
            </a:r>
            <a:br>
              <a:rPr lang="en-US" sz="3200" b="0" i="0" u="none" strike="noStrike" cap="none">
                <a:solidFill>
                  <a:schemeClr val="dk1"/>
                </a:solidFill>
                <a:latin typeface="Calibri"/>
                <a:ea typeface="Calibri"/>
                <a:cs typeface="Calibri"/>
                <a:sym typeface="Calibri"/>
              </a:rPr>
            </a:br>
            <a:r>
              <a:rPr lang="en-US" sz="3200" b="1" i="0" u="none" strike="noStrike" cap="none">
                <a:solidFill>
                  <a:schemeClr val="dk1"/>
                </a:solidFill>
                <a:latin typeface="Calibri"/>
                <a:ea typeface="Calibri"/>
                <a:cs typeface="Calibri"/>
                <a:sym typeface="Calibri"/>
              </a:rPr>
              <a:t>Objectives:</a:t>
            </a:r>
            <a:br>
              <a:rPr lang="en-US" sz="3200" b="1" i="0" u="none" strike="noStrike" cap="none">
                <a:solidFill>
                  <a:schemeClr val="dk1"/>
                </a:solidFill>
                <a:latin typeface="Calibri"/>
                <a:ea typeface="Calibri"/>
                <a:cs typeface="Calibri"/>
                <a:sym typeface="Calibri"/>
              </a:rPr>
            </a:br>
            <a:r>
              <a:rPr lang="en-US" sz="3200" b="0" i="0" u="none" strike="noStrike" cap="none">
                <a:solidFill>
                  <a:schemeClr val="dk1"/>
                </a:solidFill>
                <a:latin typeface="Calibri"/>
                <a:ea typeface="Calibri"/>
                <a:cs typeface="Calibri"/>
                <a:sym typeface="Calibri"/>
              </a:rPr>
              <a:t> - Explore authorization timeframe</a:t>
            </a:r>
            <a:br>
              <a:rPr lang="en-US" sz="3200" b="0" i="0" u="none" strike="noStrike" cap="none">
                <a:solidFill>
                  <a:schemeClr val="dk1"/>
                </a:solidFill>
                <a:latin typeface="Calibri"/>
                <a:ea typeface="Calibri"/>
                <a:cs typeface="Calibri"/>
                <a:sym typeface="Calibri"/>
              </a:rPr>
            </a:br>
            <a:r>
              <a:rPr lang="en-US" sz="3200" b="0" i="0" u="none" strike="noStrike" cap="none">
                <a:solidFill>
                  <a:schemeClr val="dk1"/>
                </a:solidFill>
                <a:latin typeface="Calibri"/>
                <a:ea typeface="Calibri"/>
                <a:cs typeface="Calibri"/>
                <a:sym typeface="Calibri"/>
              </a:rPr>
              <a:t> - Review first IB units using the conceptual  framework</a:t>
            </a:r>
          </a:p>
        </p:txBody>
      </p:sp>
    </p:spTree>
  </p:cSld>
  <p:clrMapOvr>
    <a:masterClrMapping/>
  </p:clrMapOvr>
  <p:transition xmlns:p14="http://schemas.microsoft.com/office/powerpoint/2010/mai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p:nvPr/>
        </p:nvSpPr>
        <p:spPr>
          <a:xfrm>
            <a:off x="609600" y="6359525"/>
            <a:ext cx="2530475" cy="40004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lt1"/>
              </a:buClr>
              <a:buSzPct val="25000"/>
              <a:buFont typeface="Calibri"/>
              <a:buNone/>
            </a:pPr>
            <a:r>
              <a:rPr lang="en-US" sz="2000" b="0" i="0" u="none" strike="noStrike" cap="none">
                <a:solidFill>
                  <a:schemeClr val="lt1"/>
                </a:solidFill>
                <a:latin typeface="Calibri"/>
                <a:ea typeface="Calibri"/>
                <a:cs typeface="Calibri"/>
                <a:sym typeface="Calibri"/>
              </a:rPr>
              <a:t>Office name goes here</a:t>
            </a:r>
          </a:p>
        </p:txBody>
      </p:sp>
      <p:sp>
        <p:nvSpPr>
          <p:cNvPr id="103" name="Shape 103"/>
          <p:cNvSpPr/>
          <p:nvPr/>
        </p:nvSpPr>
        <p:spPr>
          <a:xfrm>
            <a:off x="7307263" y="192088"/>
            <a:ext cx="1684336" cy="706436"/>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Calibri"/>
              <a:buNone/>
            </a:pPr>
            <a:endParaRPr sz="1800" b="0" i="0" u="none" strike="noStrike" cap="none">
              <a:solidFill>
                <a:schemeClr val="dk1"/>
              </a:solidFill>
              <a:latin typeface="Calibri"/>
              <a:ea typeface="Calibri"/>
              <a:cs typeface="Calibri"/>
              <a:sym typeface="Calibri"/>
            </a:endParaRPr>
          </a:p>
        </p:txBody>
      </p:sp>
      <p:graphicFrame>
        <p:nvGraphicFramePr>
          <p:cNvPr id="104" name="Shape 104"/>
          <p:cNvGraphicFramePr/>
          <p:nvPr/>
        </p:nvGraphicFramePr>
        <p:xfrm>
          <a:off x="228597" y="1263253"/>
          <a:ext cx="8763000" cy="5059700"/>
        </p:xfrm>
        <a:graphic>
          <a:graphicData uri="http://schemas.openxmlformats.org/drawingml/2006/table">
            <a:tbl>
              <a:tblPr>
                <a:noFill/>
                <a:tableStyleId>{4DAC9BDE-93FE-49E8-B322-291989D846B4}</a:tableStyleId>
              </a:tblPr>
              <a:tblGrid>
                <a:gridCol w="2921000"/>
                <a:gridCol w="2921000"/>
                <a:gridCol w="2921000"/>
              </a:tblGrid>
              <a:tr h="370850">
                <a:tc>
                  <a:txBody>
                    <a:bodyPr/>
                    <a:lstStyle/>
                    <a:p>
                      <a:pPr marL="0" marR="0" lvl="0" indent="0" algn="ctr" rtl="0">
                        <a:spcBef>
                          <a:spcPts val="0"/>
                        </a:spcBef>
                        <a:spcAft>
                          <a:spcPts val="0"/>
                        </a:spcAft>
                        <a:buClr>
                          <a:schemeClr val="dk1"/>
                        </a:buClr>
                        <a:buSzPct val="25000"/>
                        <a:buFont typeface="Calibri"/>
                        <a:buNone/>
                      </a:pPr>
                      <a:r>
                        <a:rPr lang="en-US" sz="1600" b="1" u="none" strike="noStrike" cap="none"/>
                        <a:t>YEAR ONE</a:t>
                      </a:r>
                    </a:p>
                    <a:p>
                      <a:pPr marL="0" marR="0" lvl="0" indent="0" algn="ctr" rtl="0">
                        <a:spcBef>
                          <a:spcPts val="0"/>
                        </a:spcBef>
                        <a:buClr>
                          <a:schemeClr val="dk1"/>
                        </a:buClr>
                        <a:buSzPct val="25000"/>
                        <a:buFont typeface="Calibri"/>
                        <a:buNone/>
                      </a:pPr>
                      <a:r>
                        <a:rPr lang="en-US" sz="1600" b="1" u="none" strike="noStrike" cap="none"/>
                        <a:t>2014-2015</a:t>
                      </a:r>
                    </a:p>
                  </a:txBody>
                  <a:tcPr marL="91450" marR="91450" marT="45725" marB="45725">
                    <a:solidFill>
                      <a:srgbClr val="00B0F0"/>
                    </a:solidFill>
                  </a:tcPr>
                </a:tc>
                <a:tc>
                  <a:txBody>
                    <a:bodyPr/>
                    <a:lstStyle/>
                    <a:p>
                      <a:pPr marL="0" marR="0" lvl="0" indent="0" algn="ctr" rtl="0">
                        <a:spcBef>
                          <a:spcPts val="0"/>
                        </a:spcBef>
                        <a:spcAft>
                          <a:spcPts val="0"/>
                        </a:spcAft>
                        <a:buClr>
                          <a:schemeClr val="dk1"/>
                        </a:buClr>
                        <a:buSzPct val="25000"/>
                        <a:buFont typeface="Calibri"/>
                        <a:buNone/>
                      </a:pPr>
                      <a:r>
                        <a:rPr lang="en-US" sz="1600" b="1" u="none" strike="noStrike" cap="none"/>
                        <a:t>YEAR TWO</a:t>
                      </a:r>
                    </a:p>
                    <a:p>
                      <a:pPr marL="0" marR="0" lvl="0" indent="0" algn="ctr" rtl="0">
                        <a:spcBef>
                          <a:spcPts val="0"/>
                        </a:spcBef>
                        <a:buClr>
                          <a:schemeClr val="dk1"/>
                        </a:buClr>
                        <a:buSzPct val="25000"/>
                        <a:buFont typeface="Calibri"/>
                        <a:buNone/>
                      </a:pPr>
                      <a:r>
                        <a:rPr lang="en-US" sz="1600" b="1" u="none" strike="noStrike" cap="none"/>
                        <a:t>2015-2016</a:t>
                      </a:r>
                    </a:p>
                  </a:txBody>
                  <a:tcPr marL="91450" marR="91450" marT="45725" marB="45725">
                    <a:solidFill>
                      <a:srgbClr val="00B0F0"/>
                    </a:solidFill>
                  </a:tcPr>
                </a:tc>
                <a:tc>
                  <a:txBody>
                    <a:bodyPr/>
                    <a:lstStyle/>
                    <a:p>
                      <a:pPr marL="0" marR="0" lvl="0" indent="0" algn="ctr" rtl="0">
                        <a:spcBef>
                          <a:spcPts val="0"/>
                        </a:spcBef>
                        <a:spcAft>
                          <a:spcPts val="0"/>
                        </a:spcAft>
                        <a:buClr>
                          <a:schemeClr val="dk1"/>
                        </a:buClr>
                        <a:buSzPct val="25000"/>
                        <a:buFont typeface="Calibri"/>
                        <a:buNone/>
                      </a:pPr>
                      <a:r>
                        <a:rPr lang="en-US" sz="1600" b="1" u="none" strike="noStrike" cap="none"/>
                        <a:t>YEAR THREE</a:t>
                      </a:r>
                    </a:p>
                    <a:p>
                      <a:pPr marL="0" marR="0" lvl="0" indent="0" algn="ctr" rtl="0">
                        <a:spcBef>
                          <a:spcPts val="0"/>
                        </a:spcBef>
                        <a:buClr>
                          <a:schemeClr val="dk1"/>
                        </a:buClr>
                        <a:buSzPct val="25000"/>
                        <a:buFont typeface="Calibri"/>
                        <a:buNone/>
                      </a:pPr>
                      <a:r>
                        <a:rPr lang="en-US" sz="1600" b="1" u="none" strike="noStrike" cap="none"/>
                        <a:t>2016-2017</a:t>
                      </a:r>
                    </a:p>
                  </a:txBody>
                  <a:tcPr marL="91450" marR="91450" marT="45725" marB="45725">
                    <a:solidFill>
                      <a:srgbClr val="00B0F0"/>
                    </a:solidFill>
                  </a:tcPr>
                </a:tc>
              </a:tr>
              <a:tr h="370850">
                <a:tc>
                  <a:txBody>
                    <a:bodyPr/>
                    <a:lstStyle/>
                    <a:p>
                      <a:pPr marL="285750" marR="0" lvl="0" indent="-285750" algn="l" rtl="0">
                        <a:spcBef>
                          <a:spcPts val="0"/>
                        </a:spcBef>
                        <a:spcAft>
                          <a:spcPts val="0"/>
                        </a:spcAft>
                        <a:buClr>
                          <a:schemeClr val="dk1"/>
                        </a:buClr>
                        <a:buSzPct val="100000"/>
                        <a:buFont typeface="Arial"/>
                        <a:buChar char="•"/>
                      </a:pPr>
                      <a:r>
                        <a:rPr lang="en-US" sz="1600" b="0" u="none" strike="noStrike" cap="none"/>
                        <a:t>Engage all stakeholders in discussion of IB</a:t>
                      </a:r>
                    </a:p>
                    <a:p>
                      <a:pPr marL="285750" marR="0" lvl="0" indent="-184150" algn="l" rtl="0">
                        <a:spcBef>
                          <a:spcPts val="0"/>
                        </a:spcBef>
                        <a:spcAft>
                          <a:spcPts val="0"/>
                        </a:spcAft>
                        <a:buClr>
                          <a:schemeClr val="dk1"/>
                        </a:buClr>
                        <a:buSzPct val="25000"/>
                        <a:buFont typeface="Arial"/>
                        <a:buNone/>
                      </a:pPr>
                      <a:endParaRPr sz="1600" b="0" u="none" strike="noStrike" cap="none"/>
                    </a:p>
                    <a:p>
                      <a:pPr marL="285750" marR="0" lvl="0" indent="-285750" algn="l" rtl="0">
                        <a:spcBef>
                          <a:spcPts val="0"/>
                        </a:spcBef>
                        <a:spcAft>
                          <a:spcPts val="0"/>
                        </a:spcAft>
                        <a:buClr>
                          <a:schemeClr val="dk1"/>
                        </a:buClr>
                        <a:buSzPct val="100000"/>
                        <a:buFont typeface="Arial"/>
                        <a:buChar char="•"/>
                      </a:pPr>
                      <a:r>
                        <a:rPr lang="en-US" sz="1600" b="0" u="none" strike="noStrike" cap="none"/>
                        <a:t>Complete feasibility study  </a:t>
                      </a:r>
                    </a:p>
                    <a:p>
                      <a:pPr marL="0" marR="0" lvl="0" indent="0" algn="l" rtl="0">
                        <a:spcBef>
                          <a:spcPts val="0"/>
                        </a:spcBef>
                        <a:spcAft>
                          <a:spcPts val="0"/>
                        </a:spcAft>
                        <a:buClr>
                          <a:schemeClr val="dk1"/>
                        </a:buClr>
                        <a:buSzPct val="25000"/>
                        <a:buFont typeface="Arial"/>
                        <a:buNone/>
                      </a:pPr>
                      <a:r>
                        <a:rPr lang="en-US" sz="1600" b="0" u="none" strike="noStrike" cap="none"/>
                        <a:t>           </a:t>
                      </a:r>
                    </a:p>
                    <a:p>
                      <a:pPr marL="285750" marR="0" lvl="0" indent="-285750" algn="l" rtl="0">
                        <a:spcBef>
                          <a:spcPts val="0"/>
                        </a:spcBef>
                        <a:spcAft>
                          <a:spcPts val="0"/>
                        </a:spcAft>
                        <a:buClr>
                          <a:schemeClr val="dk1"/>
                        </a:buClr>
                        <a:buSzPct val="100000"/>
                        <a:buFont typeface="Arial"/>
                        <a:buChar char="•"/>
                      </a:pPr>
                      <a:r>
                        <a:rPr lang="en-US" sz="1600" b="0" u="none" strike="noStrike" cap="none"/>
                        <a:t>Complete School Information Form  </a:t>
                      </a:r>
                    </a:p>
                    <a:p>
                      <a:pPr marL="0" marR="0" lvl="0" indent="0" algn="l" rtl="0">
                        <a:spcBef>
                          <a:spcPts val="0"/>
                        </a:spcBef>
                        <a:spcAft>
                          <a:spcPts val="0"/>
                        </a:spcAft>
                        <a:buClr>
                          <a:schemeClr val="dk1"/>
                        </a:buClr>
                        <a:buSzPct val="25000"/>
                        <a:buFont typeface="Arial"/>
                        <a:buNone/>
                      </a:pPr>
                      <a:endParaRPr sz="1600" b="0" u="none" strike="noStrike" cap="none"/>
                    </a:p>
                    <a:p>
                      <a:pPr marL="285750" marR="0" lvl="0" indent="-285750" algn="l" rtl="0">
                        <a:spcBef>
                          <a:spcPts val="0"/>
                        </a:spcBef>
                        <a:spcAft>
                          <a:spcPts val="0"/>
                        </a:spcAft>
                        <a:buClr>
                          <a:schemeClr val="dk1"/>
                        </a:buClr>
                        <a:buSzPct val="100000"/>
                        <a:buFont typeface="Arial"/>
                        <a:buChar char="•"/>
                      </a:pPr>
                      <a:r>
                        <a:rPr lang="en-US" sz="1600" b="0" u="none" strike="noStrike" cap="none"/>
                        <a:t>Complete required training for administrators and IB coordinator designate</a:t>
                      </a:r>
                    </a:p>
                    <a:p>
                      <a:pPr marL="0" marR="0" lvl="0" indent="0" algn="l" rtl="0">
                        <a:spcBef>
                          <a:spcPts val="0"/>
                        </a:spcBef>
                        <a:spcAft>
                          <a:spcPts val="0"/>
                        </a:spcAft>
                        <a:buClr>
                          <a:schemeClr val="dk1"/>
                        </a:buClr>
                        <a:buSzPct val="25000"/>
                        <a:buFont typeface="Arial"/>
                        <a:buNone/>
                      </a:pPr>
                      <a:endParaRPr sz="1600" b="0" u="none" strike="noStrike" cap="none"/>
                    </a:p>
                    <a:p>
                      <a:pPr marL="285750" marR="0" lvl="0" indent="-285750" algn="l" rtl="0">
                        <a:spcBef>
                          <a:spcPts val="0"/>
                        </a:spcBef>
                        <a:spcAft>
                          <a:spcPts val="0"/>
                        </a:spcAft>
                        <a:buClr>
                          <a:schemeClr val="dk1"/>
                        </a:buClr>
                        <a:buSzPct val="100000"/>
                        <a:buFont typeface="Arial"/>
                        <a:buChar char="•"/>
                      </a:pPr>
                      <a:r>
                        <a:rPr lang="en-US" sz="1600" b="0" u="none" strike="noStrike" cap="none"/>
                        <a:t>Complete Application for Candidacy    </a:t>
                      </a:r>
                    </a:p>
                    <a:p>
                      <a:pPr marL="0" marR="0" lvl="0" indent="0" algn="l" rtl="0">
                        <a:spcBef>
                          <a:spcPts val="0"/>
                        </a:spcBef>
                        <a:buClr>
                          <a:schemeClr val="dk1"/>
                        </a:buClr>
                        <a:buSzPct val="25000"/>
                        <a:buFont typeface="Calibri"/>
                        <a:buNone/>
                      </a:pPr>
                      <a:endParaRPr sz="1800" u="none" strike="noStrike" cap="none"/>
                    </a:p>
                  </a:txBody>
                  <a:tcPr marL="91450" marR="91450" marT="45725" marB="45725"/>
                </a:tc>
                <a:tc>
                  <a:txBody>
                    <a:bodyPr/>
                    <a:lstStyle/>
                    <a:p>
                      <a:pPr marL="342900" marR="0" lvl="0" indent="-342900" algn="l" rtl="0">
                        <a:spcBef>
                          <a:spcPts val="0"/>
                        </a:spcBef>
                        <a:spcAft>
                          <a:spcPts val="0"/>
                        </a:spcAft>
                        <a:buClr>
                          <a:schemeClr val="dk1"/>
                        </a:buClr>
                        <a:buSzPct val="100000"/>
                        <a:buFont typeface="Arial"/>
                        <a:buChar char="•"/>
                      </a:pPr>
                      <a:r>
                        <a:rPr lang="en-US" sz="1600" b="0" u="none" strike="noStrike" cap="none"/>
                        <a:t>Train a minimum of one teacher per subject area</a:t>
                      </a:r>
                    </a:p>
                    <a:p>
                      <a:pPr marL="0" marR="0" lvl="0" indent="0" algn="l" rtl="0">
                        <a:spcBef>
                          <a:spcPts val="0"/>
                        </a:spcBef>
                        <a:spcAft>
                          <a:spcPts val="0"/>
                        </a:spcAft>
                        <a:buClr>
                          <a:schemeClr val="dk1"/>
                        </a:buClr>
                        <a:buSzPct val="25000"/>
                        <a:buFont typeface="Arial"/>
                        <a:buNone/>
                      </a:pPr>
                      <a:endParaRPr sz="1600" b="0" u="none" strike="noStrike" cap="none"/>
                    </a:p>
                    <a:p>
                      <a:pPr marL="342900" marR="0" lvl="0" indent="-342900" algn="l" rtl="0">
                        <a:spcBef>
                          <a:spcPts val="0"/>
                        </a:spcBef>
                        <a:spcAft>
                          <a:spcPts val="0"/>
                        </a:spcAft>
                        <a:buClr>
                          <a:schemeClr val="dk1"/>
                        </a:buClr>
                        <a:buSzPct val="100000"/>
                        <a:buFont typeface="Arial"/>
                        <a:buChar char="•"/>
                      </a:pPr>
                      <a:r>
                        <a:rPr lang="en-US" sz="1600" b="0" u="none" strike="noStrike" cap="none"/>
                        <a:t>Begin work with IB-appointed consultant</a:t>
                      </a:r>
                    </a:p>
                    <a:p>
                      <a:pPr marL="0" marR="0" lvl="0" indent="0" algn="l" rtl="0">
                        <a:spcBef>
                          <a:spcPts val="0"/>
                        </a:spcBef>
                        <a:spcAft>
                          <a:spcPts val="0"/>
                        </a:spcAft>
                        <a:buClr>
                          <a:schemeClr val="dk1"/>
                        </a:buClr>
                        <a:buSzPct val="25000"/>
                        <a:buFont typeface="Arial"/>
                        <a:buNone/>
                      </a:pPr>
                      <a:endParaRPr sz="1600" b="0" u="none" strike="noStrike" cap="none"/>
                    </a:p>
                    <a:p>
                      <a:pPr marL="342900" marR="0" lvl="0" indent="-342900" algn="l" rtl="0">
                        <a:spcBef>
                          <a:spcPts val="0"/>
                        </a:spcBef>
                        <a:spcAft>
                          <a:spcPts val="0"/>
                        </a:spcAft>
                        <a:buClr>
                          <a:schemeClr val="dk1"/>
                        </a:buClr>
                        <a:buSzPct val="100000"/>
                        <a:buFont typeface="Arial"/>
                        <a:buChar char="•"/>
                      </a:pPr>
                      <a:r>
                        <a:rPr lang="en-US" sz="1600" b="0" u="none" strike="noStrike" cap="none"/>
                        <a:t>In-school workshop</a:t>
                      </a:r>
                      <a:r>
                        <a:rPr lang="en-US" sz="1600" b="0" i="1" u="none" strike="noStrike" cap="none"/>
                        <a:t>: Launch the MYP      </a:t>
                      </a:r>
                    </a:p>
                    <a:p>
                      <a:pPr marL="0" marR="0" lvl="0" indent="0" algn="l" rtl="0">
                        <a:spcBef>
                          <a:spcPts val="0"/>
                        </a:spcBef>
                        <a:spcAft>
                          <a:spcPts val="0"/>
                        </a:spcAft>
                        <a:buClr>
                          <a:schemeClr val="dk1"/>
                        </a:buClr>
                        <a:buSzPct val="25000"/>
                        <a:buFont typeface="Arial"/>
                        <a:buNone/>
                      </a:pPr>
                      <a:r>
                        <a:rPr lang="en-US" sz="1600" b="0" i="1" u="none" strike="noStrike" cap="none"/>
                        <a:t>       </a:t>
                      </a:r>
                    </a:p>
                    <a:p>
                      <a:pPr marL="342900" marR="0" lvl="0" indent="-342900" algn="l" rtl="0">
                        <a:spcBef>
                          <a:spcPts val="0"/>
                        </a:spcBef>
                        <a:spcAft>
                          <a:spcPts val="0"/>
                        </a:spcAft>
                        <a:buClr>
                          <a:schemeClr val="dk1"/>
                        </a:buClr>
                        <a:buSzPct val="100000"/>
                        <a:buFont typeface="Arial"/>
                        <a:buChar char="•"/>
                      </a:pPr>
                      <a:r>
                        <a:rPr lang="en-US" sz="1600" b="0" u="none" strike="noStrike" cap="none"/>
                        <a:t>Begin trial implementation of the IB-MYP, grades 6, 7, 8 </a:t>
                      </a:r>
                    </a:p>
                    <a:p>
                      <a:pPr marL="0" marR="0" lvl="0" indent="0" algn="l" rtl="0">
                        <a:spcBef>
                          <a:spcPts val="0"/>
                        </a:spcBef>
                        <a:spcAft>
                          <a:spcPts val="0"/>
                        </a:spcAft>
                        <a:buClr>
                          <a:schemeClr val="dk1"/>
                        </a:buClr>
                        <a:buSzPct val="25000"/>
                        <a:buFont typeface="Arial"/>
                        <a:buNone/>
                      </a:pPr>
                      <a:endParaRPr sz="1600" b="0" u="none" strike="noStrike" cap="none"/>
                    </a:p>
                    <a:p>
                      <a:pPr marL="342900" marR="0" lvl="0" indent="-342900" algn="l" rtl="0">
                        <a:spcBef>
                          <a:spcPts val="0"/>
                        </a:spcBef>
                        <a:spcAft>
                          <a:spcPts val="0"/>
                        </a:spcAft>
                        <a:buClr>
                          <a:schemeClr val="dk1"/>
                        </a:buClr>
                        <a:buSzPct val="100000"/>
                        <a:buFont typeface="Arial"/>
                        <a:buChar char="•"/>
                      </a:pPr>
                      <a:r>
                        <a:rPr lang="en-US" sz="1600" b="0" u="none" strike="noStrike" cap="none"/>
                        <a:t>Creation of MYP units, curriculum maps, and IB policies.</a:t>
                      </a:r>
                    </a:p>
                    <a:p>
                      <a:pPr marL="0" marR="0" lvl="0" indent="0" algn="l" rtl="0">
                        <a:spcBef>
                          <a:spcPts val="0"/>
                        </a:spcBef>
                        <a:spcAft>
                          <a:spcPts val="0"/>
                        </a:spcAft>
                        <a:buClr>
                          <a:schemeClr val="dk1"/>
                        </a:buClr>
                        <a:buSzPct val="25000"/>
                        <a:buFont typeface="Calibri"/>
                        <a:buNone/>
                      </a:pPr>
                      <a:endParaRPr sz="1400" u="none" strike="noStrike" cap="none"/>
                    </a:p>
                    <a:p>
                      <a:pPr marL="0" marR="0" lvl="0" indent="0" algn="l" rtl="0">
                        <a:spcBef>
                          <a:spcPts val="0"/>
                        </a:spcBef>
                        <a:buClr>
                          <a:schemeClr val="dk1"/>
                        </a:buClr>
                        <a:buSzPct val="25000"/>
                        <a:buFont typeface="Calibri"/>
                        <a:buNone/>
                      </a:pPr>
                      <a:endParaRPr sz="1800" u="none" strike="noStrike" cap="none"/>
                    </a:p>
                  </a:txBody>
                  <a:tcPr marL="91450" marR="91450" marT="45725" marB="45725"/>
                </a:tc>
                <a:tc>
                  <a:txBody>
                    <a:bodyPr/>
                    <a:lstStyle/>
                    <a:p>
                      <a:pPr marL="0" marR="0" lvl="0" indent="0" algn="l" rtl="0">
                        <a:spcBef>
                          <a:spcPts val="0"/>
                        </a:spcBef>
                        <a:spcAft>
                          <a:spcPts val="0"/>
                        </a:spcAft>
                        <a:buClr>
                          <a:schemeClr val="dk1"/>
                        </a:buClr>
                        <a:buSzPct val="100000"/>
                        <a:buFont typeface="Arial"/>
                        <a:buChar char="•"/>
                      </a:pPr>
                      <a:r>
                        <a:rPr lang="en-US" sz="1600" b="0" u="none" strike="noStrike" cap="none"/>
                        <a:t>Continue teacher training</a:t>
                      </a:r>
                    </a:p>
                    <a:p>
                      <a:pPr marL="0" marR="0" lvl="0" indent="0" algn="l" rtl="0">
                        <a:spcBef>
                          <a:spcPts val="0"/>
                        </a:spcBef>
                        <a:spcAft>
                          <a:spcPts val="0"/>
                        </a:spcAft>
                        <a:buClr>
                          <a:schemeClr val="dk1"/>
                        </a:buClr>
                        <a:buSzPct val="25000"/>
                        <a:buFont typeface="Arial"/>
                        <a:buNone/>
                      </a:pPr>
                      <a:endParaRPr sz="1600" b="0" u="none" strike="noStrike" cap="none"/>
                    </a:p>
                    <a:p>
                      <a:pPr marL="0" marR="0" lvl="0" indent="0" algn="l" rtl="0">
                        <a:spcBef>
                          <a:spcPts val="0"/>
                        </a:spcBef>
                        <a:spcAft>
                          <a:spcPts val="0"/>
                        </a:spcAft>
                        <a:buClr>
                          <a:schemeClr val="dk1"/>
                        </a:buClr>
                        <a:buSzPct val="100000"/>
                        <a:buFont typeface="Arial"/>
                        <a:buChar char="•"/>
                      </a:pPr>
                      <a:r>
                        <a:rPr lang="en-US" sz="1600" b="0" u="none" strike="noStrike" cap="none"/>
                        <a:t>Continue trial implementation of the IB-MYP</a:t>
                      </a:r>
                    </a:p>
                    <a:p>
                      <a:pPr marL="0" marR="0" lvl="0" indent="0" algn="l" rtl="0">
                        <a:spcBef>
                          <a:spcPts val="0"/>
                        </a:spcBef>
                        <a:spcAft>
                          <a:spcPts val="0"/>
                        </a:spcAft>
                        <a:buClr>
                          <a:schemeClr val="dk1"/>
                        </a:buClr>
                        <a:buSzPct val="25000"/>
                        <a:buFont typeface="Arial"/>
                        <a:buNone/>
                      </a:pPr>
                      <a:endParaRPr sz="1600" b="0" u="none" strike="noStrike" cap="none"/>
                    </a:p>
                    <a:p>
                      <a:pPr marL="0" marR="0" lvl="0" indent="0" algn="l" rtl="0">
                        <a:spcBef>
                          <a:spcPts val="0"/>
                        </a:spcBef>
                        <a:spcAft>
                          <a:spcPts val="0"/>
                        </a:spcAft>
                        <a:buClr>
                          <a:schemeClr val="dk1"/>
                        </a:buClr>
                        <a:buSzPct val="100000"/>
                        <a:buFont typeface="Arial"/>
                        <a:buChar char="•"/>
                      </a:pPr>
                      <a:r>
                        <a:rPr lang="en-US" sz="1600" b="0" u="none" strike="noStrike" cap="none"/>
                        <a:t>Complete Application for Authorization (Oct. 1, 2016)</a:t>
                      </a:r>
                    </a:p>
                    <a:p>
                      <a:pPr marL="0" marR="0" lvl="0" indent="0" algn="l" rtl="0">
                        <a:spcBef>
                          <a:spcPts val="0"/>
                        </a:spcBef>
                        <a:spcAft>
                          <a:spcPts val="0"/>
                        </a:spcAft>
                        <a:buClr>
                          <a:schemeClr val="dk1"/>
                        </a:buClr>
                        <a:buSzPct val="25000"/>
                        <a:buFont typeface="Arial"/>
                        <a:buNone/>
                      </a:pPr>
                      <a:endParaRPr sz="1600" b="0" u="none" strike="noStrike" cap="none"/>
                    </a:p>
                    <a:p>
                      <a:pPr marL="0" marR="0" lvl="0" indent="0" algn="l" rtl="0">
                        <a:spcBef>
                          <a:spcPts val="0"/>
                        </a:spcBef>
                        <a:spcAft>
                          <a:spcPts val="0"/>
                        </a:spcAft>
                        <a:buClr>
                          <a:schemeClr val="dk1"/>
                        </a:buClr>
                        <a:buSzPct val="100000"/>
                        <a:buFont typeface="Arial"/>
                        <a:buChar char="•"/>
                      </a:pPr>
                      <a:r>
                        <a:rPr lang="en-US" sz="1600" b="0" u="none" strike="noStrike" cap="none"/>
                        <a:t>Prepare for IB verification visit, Spring of 2017</a:t>
                      </a:r>
                    </a:p>
                    <a:p>
                      <a:pPr marL="0" marR="0" lvl="0" indent="0" algn="l" rtl="0">
                        <a:spcBef>
                          <a:spcPts val="0"/>
                        </a:spcBef>
                        <a:spcAft>
                          <a:spcPts val="0"/>
                        </a:spcAft>
                        <a:buClr>
                          <a:schemeClr val="dk1"/>
                        </a:buClr>
                        <a:buSzPct val="25000"/>
                        <a:buFont typeface="Calibri"/>
                        <a:buNone/>
                      </a:pPr>
                      <a:endParaRPr sz="1600" b="1" u="none" strike="noStrike" cap="none"/>
                    </a:p>
                    <a:p>
                      <a:pPr marL="0" marR="0" lvl="0" indent="0" algn="l" rtl="0">
                        <a:spcBef>
                          <a:spcPts val="0"/>
                        </a:spcBef>
                        <a:buClr>
                          <a:schemeClr val="dk1"/>
                        </a:buClr>
                        <a:buSzPct val="25000"/>
                        <a:buFont typeface="Calibri"/>
                        <a:buNone/>
                      </a:pPr>
                      <a:endParaRPr sz="1800" u="none" strike="noStrike" cap="none"/>
                    </a:p>
                  </a:txBody>
                  <a:tcPr marL="91450" marR="91450" marT="45725" marB="45725"/>
                </a:tc>
              </a:tr>
            </a:tbl>
          </a:graphicData>
        </a:graphic>
      </p:graphicFrame>
      <p:sp>
        <p:nvSpPr>
          <p:cNvPr id="105" name="Shape 105"/>
          <p:cNvSpPr txBox="1"/>
          <p:nvPr/>
        </p:nvSpPr>
        <p:spPr>
          <a:xfrm>
            <a:off x="0" y="6396335"/>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sp>
        <p:nvSpPr>
          <p:cNvPr id="106" name="Shape 106"/>
          <p:cNvSpPr txBox="1"/>
          <p:nvPr/>
        </p:nvSpPr>
        <p:spPr>
          <a:xfrm>
            <a:off x="0" y="0"/>
            <a:ext cx="9144000" cy="898524"/>
          </a:xfrm>
          <a:prstGeom prst="rect">
            <a:avLst/>
          </a:prstGeom>
          <a:solidFill>
            <a:srgbClr val="652928"/>
          </a:solidFill>
          <a:ln>
            <a:noFill/>
          </a:ln>
        </p:spPr>
        <p:txBody>
          <a:bodyPr lIns="91425" tIns="45700" rIns="91425" bIns="45700" anchor="t" anchorCtr="0">
            <a:noAutofit/>
          </a:bodyPr>
          <a:lstStyle/>
          <a:p>
            <a:pPr marL="0" marR="0" lvl="0" indent="0" algn="l" rtl="0">
              <a:spcBef>
                <a:spcPts val="0"/>
              </a:spcBef>
              <a:buClr>
                <a:schemeClr val="lt1"/>
              </a:buClr>
              <a:buSzPct val="25000"/>
              <a:buFont typeface="Calibri"/>
              <a:buNone/>
            </a:pPr>
            <a:r>
              <a:rPr lang="en-US" sz="4400" b="1" i="0" u="none" strike="noStrike" cap="none">
                <a:solidFill>
                  <a:schemeClr val="lt1"/>
                </a:solidFill>
                <a:latin typeface="Calibri"/>
                <a:ea typeface="Calibri"/>
                <a:cs typeface="Calibri"/>
                <a:sym typeface="Calibri"/>
              </a:rPr>
              <a:t>IB Program Timeline </a:t>
            </a:r>
          </a:p>
        </p:txBody>
      </p:sp>
    </p:spTree>
  </p:cSld>
  <p:clrMapOvr>
    <a:masterClrMapping/>
  </p:clrMapOvr>
  <p:transition xmlns:p14="http://schemas.microsoft.com/office/powerpoint/2010/mai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438612" y="1254654"/>
            <a:ext cx="8705388" cy="1958241"/>
          </a:xfrm>
          <a:prstGeom prst="rect">
            <a:avLst/>
          </a:prstGeom>
          <a:noFill/>
          <a:ln>
            <a:noFill/>
          </a:ln>
        </p:spPr>
        <p:txBody>
          <a:bodyPr lIns="91425" tIns="45700" rIns="91425" bIns="45700" anchor="ctr" anchorCtr="0">
            <a:noAutofit/>
          </a:bodyPr>
          <a:lstStyle/>
          <a:p>
            <a:pPr marL="0" marR="0" lvl="0" indent="0" algn="l" rtl="0">
              <a:spcBef>
                <a:spcPts val="0"/>
              </a:spcBef>
              <a:buClr>
                <a:schemeClr val="dk1"/>
              </a:buClr>
              <a:buSzPct val="25000"/>
              <a:buFont typeface="Calibri"/>
              <a:buNone/>
            </a:pPr>
            <a:r>
              <a:rPr lang="en-US" sz="3950" b="0" i="0" u="none" strike="noStrike" cap="none">
                <a:solidFill>
                  <a:schemeClr val="dk1"/>
                </a:solidFill>
                <a:latin typeface="Calibri"/>
                <a:ea typeface="Calibri"/>
                <a:cs typeface="Calibri"/>
                <a:sym typeface="Calibri"/>
              </a:rPr>
              <a:t/>
            </a:r>
            <a:br>
              <a:rPr lang="en-US" sz="3950" b="0" i="0" u="none" strike="noStrike" cap="none">
                <a:solidFill>
                  <a:schemeClr val="dk1"/>
                </a:solidFill>
                <a:latin typeface="Calibri"/>
                <a:ea typeface="Calibri"/>
                <a:cs typeface="Calibri"/>
                <a:sym typeface="Calibri"/>
              </a:rPr>
            </a:br>
            <a:r>
              <a:rPr lang="en-US" sz="3950" b="0" i="0" u="none" strike="noStrike" cap="none">
                <a:solidFill>
                  <a:schemeClr val="dk1"/>
                </a:solidFill>
                <a:latin typeface="Calibri"/>
                <a:ea typeface="Calibri"/>
                <a:cs typeface="Calibri"/>
                <a:sym typeface="Calibri"/>
              </a:rPr>
              <a:t/>
            </a:r>
            <a:br>
              <a:rPr lang="en-US" sz="3950" b="0" i="0" u="none" strike="noStrike" cap="none">
                <a:solidFill>
                  <a:schemeClr val="dk1"/>
                </a:solidFill>
                <a:latin typeface="Calibri"/>
                <a:ea typeface="Calibri"/>
                <a:cs typeface="Calibri"/>
                <a:sym typeface="Calibri"/>
              </a:rPr>
            </a:br>
            <a:r>
              <a:rPr lang="en-US" sz="3950" b="0" i="0" u="none" strike="noStrike" cap="none">
                <a:solidFill>
                  <a:schemeClr val="dk1"/>
                </a:solidFill>
                <a:latin typeface="Calibri"/>
                <a:ea typeface="Calibri"/>
                <a:cs typeface="Calibri"/>
                <a:sym typeface="Calibri"/>
              </a:rPr>
              <a:t/>
            </a:r>
            <a:br>
              <a:rPr lang="en-US" sz="3950" b="0" i="0" u="none" strike="noStrike" cap="none">
                <a:solidFill>
                  <a:schemeClr val="dk1"/>
                </a:solidFill>
                <a:latin typeface="Calibri"/>
                <a:ea typeface="Calibri"/>
                <a:cs typeface="Calibri"/>
                <a:sym typeface="Calibri"/>
              </a:rPr>
            </a:br>
            <a:r>
              <a:rPr lang="en-US" sz="3950" b="0" i="0" u="none" strike="noStrike" cap="none">
                <a:solidFill>
                  <a:schemeClr val="dk1"/>
                </a:solidFill>
                <a:latin typeface="Calibri"/>
                <a:ea typeface="Calibri"/>
                <a:cs typeface="Calibri"/>
                <a:sym typeface="Calibri"/>
              </a:rPr>
              <a:t>“</a:t>
            </a:r>
            <a:r>
              <a:rPr lang="en-US" sz="2800" b="0" i="0" u="none" strike="noStrike" cap="none">
                <a:solidFill>
                  <a:schemeClr val="dk1"/>
                </a:solidFill>
                <a:latin typeface="Calibri"/>
                <a:ea typeface="Calibri"/>
                <a:cs typeface="Calibri"/>
                <a:sym typeface="Calibri"/>
              </a:rPr>
              <a:t>The IB continuum of international education for 3-19 year olds is unique because of its academic and personal rigor.”         		                                                       </a:t>
            </a:r>
            <a:r>
              <a:rPr lang="en-US" sz="1600" b="0" i="1" u="none" strike="noStrike" cap="none">
                <a:solidFill>
                  <a:schemeClr val="dk1"/>
                </a:solidFill>
                <a:latin typeface="Calibri"/>
                <a:ea typeface="Calibri"/>
                <a:cs typeface="Calibri"/>
                <a:sym typeface="Calibri"/>
              </a:rPr>
              <a:t> IBO.ORG </a:t>
            </a:r>
            <a:r>
              <a:rPr lang="en-US" sz="2800" b="0" i="0" u="none" strike="noStrike" cap="none">
                <a:solidFill>
                  <a:schemeClr val="dk1"/>
                </a:solidFill>
                <a:latin typeface="Calibri"/>
                <a:ea typeface="Calibri"/>
                <a:cs typeface="Calibri"/>
                <a:sym typeface="Calibri"/>
              </a:rPr>
              <a:t/>
            </a:r>
            <a:br>
              <a:rPr lang="en-US" sz="2800" b="0" i="0" u="none" strike="noStrike" cap="none">
                <a:solidFill>
                  <a:schemeClr val="dk1"/>
                </a:solidFill>
                <a:latin typeface="Calibri"/>
                <a:ea typeface="Calibri"/>
                <a:cs typeface="Calibri"/>
                <a:sym typeface="Calibri"/>
              </a:rPr>
            </a:br>
            <a:r>
              <a:rPr lang="en-US" sz="2800" b="0" i="0" u="none" strike="noStrike" cap="none">
                <a:solidFill>
                  <a:schemeClr val="dk1"/>
                </a:solidFill>
                <a:latin typeface="Calibri"/>
                <a:ea typeface="Calibri"/>
                <a:cs typeface="Calibri"/>
                <a:sym typeface="Calibri"/>
              </a:rPr>
              <a:t>									</a:t>
            </a:r>
            <a:r>
              <a:rPr lang="en-US" sz="1800" b="0" i="0" u="none" strike="noStrike" cap="none">
                <a:solidFill>
                  <a:schemeClr val="dk1"/>
                </a:solidFill>
                <a:latin typeface="Calibri"/>
                <a:ea typeface="Calibri"/>
                <a:cs typeface="Calibri"/>
                <a:sym typeface="Calibri"/>
              </a:rPr>
              <a:t> </a:t>
            </a:r>
            <a:br>
              <a:rPr lang="en-US" sz="1800" b="0" i="0" u="none" strike="noStrike" cap="none">
                <a:solidFill>
                  <a:schemeClr val="dk1"/>
                </a:solidFill>
                <a:latin typeface="Calibri"/>
                <a:ea typeface="Calibri"/>
                <a:cs typeface="Calibri"/>
                <a:sym typeface="Calibri"/>
              </a:rPr>
            </a:br>
            <a:r>
              <a:rPr lang="en-US" sz="3950" b="0" i="0" u="none" strike="noStrike" cap="none">
                <a:solidFill>
                  <a:schemeClr val="dk1"/>
                </a:solidFill>
                <a:latin typeface="Calibri"/>
                <a:ea typeface="Calibri"/>
                <a:cs typeface="Calibri"/>
                <a:sym typeface="Calibri"/>
              </a:rPr>
              <a:t>       PYP	       MYP	         DP	         CP</a:t>
            </a:r>
          </a:p>
        </p:txBody>
      </p:sp>
      <p:pic>
        <p:nvPicPr>
          <p:cNvPr id="112" name="Shape 112"/>
          <p:cNvPicPr preferRelativeResize="0"/>
          <p:nvPr/>
        </p:nvPicPr>
        <p:blipFill rotWithShape="1">
          <a:blip r:embed="rId3">
            <a:alphaModFix/>
          </a:blip>
          <a:srcRect/>
          <a:stretch/>
        </p:blipFill>
        <p:spPr>
          <a:xfrm>
            <a:off x="719125" y="4406255"/>
            <a:ext cx="7711484" cy="1768778"/>
          </a:xfrm>
          <a:prstGeom prst="rect">
            <a:avLst/>
          </a:prstGeom>
          <a:noFill/>
          <a:ln>
            <a:noFill/>
          </a:ln>
        </p:spPr>
      </p:pic>
      <p:sp>
        <p:nvSpPr>
          <p:cNvPr id="113" name="Shape 113"/>
          <p:cNvSpPr txBox="1"/>
          <p:nvPr/>
        </p:nvSpPr>
        <p:spPr>
          <a:xfrm>
            <a:off x="0" y="6396335"/>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sp>
        <p:nvSpPr>
          <p:cNvPr id="114" name="Shape 114"/>
          <p:cNvSpPr txBox="1"/>
          <p:nvPr/>
        </p:nvSpPr>
        <p:spPr>
          <a:xfrm>
            <a:off x="0" y="0"/>
            <a:ext cx="9144000" cy="1113274"/>
          </a:xfrm>
          <a:prstGeom prst="rect">
            <a:avLst/>
          </a:prstGeom>
          <a:solidFill>
            <a:srgbClr val="652928"/>
          </a:solidFill>
          <a:ln>
            <a:noFill/>
          </a:ln>
        </p:spPr>
        <p:txBody>
          <a:bodyPr lIns="91425" tIns="45700" rIns="91425" bIns="45700" anchor="t" anchorCtr="0">
            <a:noAutofit/>
          </a:bodyPr>
          <a:lstStyle/>
          <a:p>
            <a:pPr marL="0" marR="0" lvl="0" indent="0" algn="l" rtl="0">
              <a:spcBef>
                <a:spcPts val="0"/>
              </a:spcBef>
              <a:buSzPct val="25000"/>
              <a:buNone/>
            </a:pPr>
            <a:r>
              <a:rPr lang="en-US" sz="4800" b="1" i="0" u="none" strike="noStrike" cap="none">
                <a:solidFill>
                  <a:schemeClr val="lt1"/>
                </a:solidFill>
                <a:latin typeface="Calibri"/>
                <a:ea typeface="Calibri"/>
                <a:cs typeface="Calibri"/>
                <a:sym typeface="Calibri"/>
              </a:rPr>
              <a:t>IB Continuum </a:t>
            </a:r>
          </a:p>
        </p:txBody>
      </p:sp>
    </p:spTree>
  </p:cSld>
  <p:clrMapOvr>
    <a:masterClrMapping/>
  </p:clrMapOvr>
  <p:transition xmlns:p14="http://schemas.microsoft.com/office/powerpoint/2010/mai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body" idx="1"/>
          </p:nvPr>
        </p:nvSpPr>
        <p:spPr>
          <a:xfrm>
            <a:off x="323528" y="1440000"/>
            <a:ext cx="8229600" cy="4566358"/>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endParaRPr sz="2400" b="1" i="0" u="none" strike="noStrike" cap="none">
              <a:solidFill>
                <a:schemeClr val="dk1"/>
              </a:solidFill>
              <a:latin typeface="Calibri"/>
              <a:ea typeface="Calibri"/>
              <a:cs typeface="Calibri"/>
              <a:sym typeface="Calibri"/>
            </a:endParaRPr>
          </a:p>
          <a:p>
            <a:pPr marL="0" marR="0" lvl="0" indent="0" algn="l" rtl="0">
              <a:spcBef>
                <a:spcPts val="480"/>
              </a:spcBef>
              <a:spcAft>
                <a:spcPts val="0"/>
              </a:spcAft>
              <a:buClr>
                <a:schemeClr val="dk1"/>
              </a:buClr>
              <a:buSzPct val="25000"/>
              <a:buFont typeface="Arial"/>
              <a:buNone/>
            </a:pPr>
            <a:endParaRPr sz="2400" b="0" i="0" u="none" strike="noStrike" cap="none">
              <a:solidFill>
                <a:schemeClr val="dk1"/>
              </a:solidFill>
              <a:latin typeface="Calibri"/>
              <a:ea typeface="Calibri"/>
              <a:cs typeface="Calibri"/>
              <a:sym typeface="Calibri"/>
            </a:endParaRPr>
          </a:p>
          <a:p>
            <a:pPr marL="342900" marR="0" lvl="0" indent="-190500" algn="l" rtl="0">
              <a:spcBef>
                <a:spcPts val="480"/>
              </a:spcBef>
              <a:buClr>
                <a:schemeClr val="dk1"/>
              </a:buClr>
              <a:buSzPct val="25000"/>
              <a:buFont typeface="Arial"/>
              <a:buNone/>
            </a:pPr>
            <a:endParaRPr sz="2400" b="0" i="0" u="none" strike="noStrike" cap="none">
              <a:solidFill>
                <a:schemeClr val="dk1"/>
              </a:solidFill>
              <a:latin typeface="Calibri"/>
              <a:ea typeface="Calibri"/>
              <a:cs typeface="Calibri"/>
              <a:sym typeface="Calibri"/>
            </a:endParaRPr>
          </a:p>
        </p:txBody>
      </p:sp>
      <p:sp>
        <p:nvSpPr>
          <p:cNvPr id="120" name="Shape 120"/>
          <p:cNvSpPr txBox="1"/>
          <p:nvPr/>
        </p:nvSpPr>
        <p:spPr>
          <a:xfrm>
            <a:off x="0" y="6396335"/>
            <a:ext cx="9144000" cy="461664"/>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spcAft>
                <a:spcPts val="0"/>
              </a:spcAft>
              <a:buClr>
                <a:schemeClr val="lt1"/>
              </a:buClr>
              <a:buSzPct val="25000"/>
              <a:buFont typeface="Calibri"/>
              <a:buNone/>
            </a:pPr>
            <a:r>
              <a:rPr lang="en-US" sz="1200" b="0" i="0" u="none" strike="noStrike" cap="none">
                <a:solidFill>
                  <a:schemeClr val="lt1"/>
                </a:solidFill>
                <a:latin typeface="Calibri"/>
                <a:ea typeface="Calibri"/>
                <a:cs typeface="Calibri"/>
                <a:sym typeface="Calibri"/>
              </a:rPr>
              <a:t>   </a:t>
            </a:r>
          </a:p>
          <a:p>
            <a:pPr marL="0" marR="0" lvl="0" indent="0" algn="ctr" rtl="0">
              <a:spcBef>
                <a:spcPts val="0"/>
              </a:spcBef>
              <a:buClr>
                <a:schemeClr val="dk1"/>
              </a:buClr>
              <a:buFont typeface="Calibri"/>
              <a:buNone/>
            </a:pPr>
            <a:endParaRPr sz="1200" b="0" i="0" u="none" strike="noStrike" cap="none">
              <a:solidFill>
                <a:schemeClr val="lt1"/>
              </a:solidFill>
              <a:latin typeface="Calibri"/>
              <a:ea typeface="Calibri"/>
              <a:cs typeface="Calibri"/>
              <a:sym typeface="Calibri"/>
            </a:endParaRPr>
          </a:p>
        </p:txBody>
      </p:sp>
      <p:pic>
        <p:nvPicPr>
          <p:cNvPr id="121" name="Shape 121"/>
          <p:cNvPicPr preferRelativeResize="0"/>
          <p:nvPr/>
        </p:nvPicPr>
        <p:blipFill rotWithShape="1">
          <a:blip r:embed="rId3">
            <a:alphaModFix/>
          </a:blip>
          <a:srcRect/>
          <a:stretch/>
        </p:blipFill>
        <p:spPr>
          <a:xfrm>
            <a:off x="2032000" y="1439999"/>
            <a:ext cx="5080000" cy="4679798"/>
          </a:xfrm>
          <a:prstGeom prst="rect">
            <a:avLst/>
          </a:prstGeom>
          <a:noFill/>
          <a:ln>
            <a:noFill/>
          </a:ln>
        </p:spPr>
      </p:pic>
      <p:sp>
        <p:nvSpPr>
          <p:cNvPr id="122" name="Shape 122"/>
          <p:cNvSpPr txBox="1"/>
          <p:nvPr/>
        </p:nvSpPr>
        <p:spPr>
          <a:xfrm>
            <a:off x="0" y="0"/>
            <a:ext cx="9144000" cy="1160312"/>
          </a:xfrm>
          <a:prstGeom prst="rect">
            <a:avLst/>
          </a:prstGeom>
          <a:solidFill>
            <a:srgbClr val="652928"/>
          </a:solidFill>
          <a:ln>
            <a:noFill/>
          </a:ln>
        </p:spPr>
        <p:txBody>
          <a:bodyPr lIns="91425" tIns="45700" rIns="91425" bIns="45700" anchor="t" anchorCtr="0">
            <a:noAutofit/>
          </a:bodyPr>
          <a:lstStyle/>
          <a:p>
            <a:pPr marL="0" marR="0" lvl="0" indent="0" algn="l" rtl="0">
              <a:spcBef>
                <a:spcPts val="0"/>
              </a:spcBef>
              <a:buSzPct val="25000"/>
              <a:buNone/>
            </a:pPr>
            <a:r>
              <a:rPr lang="en-US" sz="4800" b="1" i="0" u="none" strike="noStrike" cap="none">
                <a:solidFill>
                  <a:schemeClr val="lt1"/>
                </a:solidFill>
                <a:latin typeface="Calibri"/>
                <a:ea typeface="Calibri"/>
                <a:cs typeface="Calibri"/>
                <a:sym typeface="Calibri"/>
              </a:rPr>
              <a:t>IB-MYP Model</a:t>
            </a:r>
          </a:p>
        </p:txBody>
      </p:sp>
    </p:spTree>
  </p:cSld>
  <p:clrMapOvr>
    <a:masterClrMapping/>
  </p:clrMapOvr>
  <p:transition xmlns:p14="http://schemas.microsoft.com/office/powerpoint/2010/mai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a:solidFill>
                  <a:schemeClr val="lt1"/>
                </a:solidFill>
                <a:latin typeface="Calibri"/>
                <a:ea typeface="Calibri"/>
                <a:cs typeface="Calibri"/>
                <a:sym typeface="Calibri"/>
              </a:rPr>
              <a:t>What the IB-MYP Is…</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129" name="Shape 129"/>
          <p:cNvSpPr txBox="1">
            <a:spLocks noGrp="1"/>
          </p:cNvSpPr>
          <p:nvPr>
            <p:ph type="body" idx="1"/>
          </p:nvPr>
        </p:nvSpPr>
        <p:spPr>
          <a:xfrm>
            <a:off x="457200" y="1600200"/>
            <a:ext cx="8229600" cy="4525963"/>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IB-MYP is for ALL students</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IB-MYP focuses on world cultures and World Languages</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IB-MYP uses a holistic approach to learning, where subjects are linked together</a:t>
            </a:r>
          </a:p>
          <a:p>
            <a:pPr marL="342900" marR="0" lvl="0" indent="-342900" algn="l" rtl="0">
              <a:lnSpc>
                <a:spcPct val="90000"/>
              </a:lnSpc>
              <a:spcBef>
                <a:spcPts val="592"/>
              </a:spcBef>
              <a:spcAft>
                <a:spcPts val="0"/>
              </a:spcAft>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IB-MYP has a community service "action" component</a:t>
            </a:r>
          </a:p>
          <a:p>
            <a:pPr marL="342900" marR="0" lvl="0" indent="-342900" algn="l" rtl="0">
              <a:lnSpc>
                <a:spcPct val="90000"/>
              </a:lnSpc>
              <a:spcBef>
                <a:spcPts val="592"/>
              </a:spcBef>
              <a:buClr>
                <a:schemeClr val="dk1"/>
              </a:buClr>
              <a:buSzPct val="98666"/>
              <a:buFont typeface="Arial"/>
              <a:buChar char="•"/>
            </a:pPr>
            <a:r>
              <a:rPr lang="en-US" sz="2960" b="0" i="0" u="none" strike="noStrike" cap="none">
                <a:solidFill>
                  <a:schemeClr val="dk1"/>
                </a:solidFill>
                <a:latin typeface="Calibri"/>
                <a:ea typeface="Calibri"/>
                <a:cs typeface="Calibri"/>
                <a:sym typeface="Calibri"/>
              </a:rPr>
              <a:t>IB-MYP is a framework for teaching, which aligns with the Common Core State Standards (CCSS)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body" idx="1"/>
          </p:nvPr>
        </p:nvSpPr>
        <p:spPr>
          <a:xfrm>
            <a:off x="457200" y="985575"/>
            <a:ext cx="8229600" cy="501491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dk1"/>
              </a:buClr>
              <a:buSzPct val="25000"/>
              <a:buFont typeface="Arial"/>
              <a:buNone/>
            </a:pPr>
            <a:r>
              <a:rPr lang="en-US" sz="2800" b="1" i="0" u="none" strike="noStrike" cap="none">
                <a:solidFill>
                  <a:schemeClr val="dk1"/>
                </a:solidFill>
                <a:latin typeface="Calibri"/>
                <a:ea typeface="Calibri"/>
                <a:cs typeface="Calibri"/>
                <a:sym typeface="Calibri"/>
              </a:rPr>
              <a:t>IB instruction should: </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Be </a:t>
            </a:r>
            <a:r>
              <a:rPr lang="en-US" sz="2400" b="1" i="0" u="none" strike="noStrike" cap="none">
                <a:solidFill>
                  <a:schemeClr val="dk1"/>
                </a:solidFill>
                <a:latin typeface="Calibri"/>
                <a:ea typeface="Calibri"/>
                <a:cs typeface="Calibri"/>
                <a:sym typeface="Calibri"/>
              </a:rPr>
              <a:t>significant, engaging, relevant and challenging </a:t>
            </a:r>
          </a:p>
          <a:p>
            <a:pPr marL="342900" marR="0" lvl="0" indent="-342900" algn="l" rtl="0">
              <a:spcBef>
                <a:spcPts val="480"/>
              </a:spcBef>
              <a:spcAft>
                <a:spcPts val="0"/>
              </a:spcAft>
              <a:buClr>
                <a:srgbClr val="FF0000"/>
              </a:buClr>
              <a:buSzPct val="100000"/>
              <a:buFont typeface="Arial"/>
              <a:buChar char="•"/>
            </a:pPr>
            <a:r>
              <a:rPr lang="en-US" sz="2400" b="0" i="0" u="none" strike="noStrike" cap="none">
                <a:solidFill>
                  <a:srgbClr val="FF0000"/>
                </a:solidFill>
                <a:latin typeface="Calibri"/>
                <a:ea typeface="Calibri"/>
                <a:cs typeface="Calibri"/>
                <a:sym typeface="Calibri"/>
              </a:rPr>
              <a:t>Be </a:t>
            </a:r>
            <a:r>
              <a:rPr lang="en-US" sz="2400" b="1" i="0" u="none" strike="noStrike" cap="none">
                <a:solidFill>
                  <a:srgbClr val="FF0000"/>
                </a:solidFill>
                <a:latin typeface="Calibri"/>
                <a:ea typeface="Calibri"/>
                <a:cs typeface="Calibri"/>
                <a:sym typeface="Calibri"/>
              </a:rPr>
              <a:t>conceptually based </a:t>
            </a:r>
            <a:r>
              <a:rPr lang="en-US" sz="2400" b="0" i="0" u="none" strike="noStrike" cap="none">
                <a:solidFill>
                  <a:srgbClr val="FF0000"/>
                </a:solidFill>
                <a:latin typeface="Calibri"/>
                <a:ea typeface="Calibri"/>
                <a:cs typeface="Calibri"/>
                <a:sym typeface="Calibri"/>
              </a:rPr>
              <a:t>and contextually framed</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Involve students in a range of learning experiences that are planned through </a:t>
            </a:r>
            <a:r>
              <a:rPr lang="en-US" sz="2400" b="1" i="0" u="none" strike="noStrike" cap="none">
                <a:solidFill>
                  <a:schemeClr val="dk1"/>
                </a:solidFill>
                <a:latin typeface="Calibri"/>
                <a:ea typeface="Calibri"/>
                <a:cs typeface="Calibri"/>
                <a:sym typeface="Calibri"/>
              </a:rPr>
              <a:t>inquiry questions (factual, conceptual and debatable)</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Build on students’ </a:t>
            </a:r>
            <a:r>
              <a:rPr lang="en-US" sz="2400" b="1" i="0" u="none" strike="noStrike" cap="none">
                <a:solidFill>
                  <a:schemeClr val="dk1"/>
                </a:solidFill>
                <a:latin typeface="Calibri"/>
                <a:ea typeface="Calibri"/>
                <a:cs typeface="Calibri"/>
                <a:sym typeface="Calibri"/>
              </a:rPr>
              <a:t>prior knowledge</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Help students to develop attributes of the </a:t>
            </a:r>
            <a:r>
              <a:rPr lang="en-US" sz="2400" b="1" i="0" u="none" strike="noStrike" cap="none">
                <a:solidFill>
                  <a:schemeClr val="dk1"/>
                </a:solidFill>
                <a:latin typeface="Calibri"/>
                <a:ea typeface="Calibri"/>
                <a:cs typeface="Calibri"/>
                <a:sym typeface="Calibri"/>
              </a:rPr>
              <a:t>IB learner profile</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Include a </a:t>
            </a:r>
            <a:r>
              <a:rPr lang="en-US" sz="2400" b="1" i="0" u="none" strike="noStrike" cap="none">
                <a:solidFill>
                  <a:schemeClr val="dk1"/>
                </a:solidFill>
                <a:latin typeface="Calibri"/>
                <a:ea typeface="Calibri"/>
                <a:cs typeface="Calibri"/>
                <a:sym typeface="Calibri"/>
              </a:rPr>
              <a:t>summative assessment</a:t>
            </a:r>
            <a:r>
              <a:rPr lang="en-US" sz="2400" b="0" i="0" u="none" strike="noStrike" cap="none">
                <a:solidFill>
                  <a:schemeClr val="dk1"/>
                </a:solidFill>
                <a:latin typeface="Calibri"/>
                <a:ea typeface="Calibri"/>
                <a:cs typeface="Calibri"/>
                <a:sym typeface="Calibri"/>
              </a:rPr>
              <a:t> that gives students an opportunity to demonstrate their achievement of the unit</a:t>
            </a:r>
          </a:p>
          <a:p>
            <a:pPr marL="342900" marR="0" lvl="0" indent="-342900" algn="l" rtl="0">
              <a:spcBef>
                <a:spcPts val="48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Invite students to </a:t>
            </a:r>
            <a:r>
              <a:rPr lang="en-US" sz="2400" b="1" i="0" u="none" strike="noStrike" cap="none">
                <a:solidFill>
                  <a:schemeClr val="dk1"/>
                </a:solidFill>
                <a:latin typeface="Calibri"/>
                <a:ea typeface="Calibri"/>
                <a:cs typeface="Calibri"/>
                <a:sym typeface="Calibri"/>
              </a:rPr>
              <a:t>reflect on their learning </a:t>
            </a:r>
            <a:r>
              <a:rPr lang="en-US" sz="2400" b="0" i="0" u="none" strike="noStrike" cap="none">
                <a:solidFill>
                  <a:schemeClr val="dk1"/>
                </a:solidFill>
                <a:latin typeface="Calibri"/>
                <a:ea typeface="Calibri"/>
                <a:cs typeface="Calibri"/>
                <a:sym typeface="Calibri"/>
              </a:rPr>
              <a:t>and encourage them to engage in principled action.  </a:t>
            </a:r>
          </a:p>
          <a:p>
            <a:pPr marL="3657600" marR="0" lvl="8" indent="0" algn="r" rtl="0">
              <a:spcBef>
                <a:spcPts val="480"/>
              </a:spcBef>
              <a:buClr>
                <a:schemeClr val="dk1"/>
              </a:buClr>
              <a:buSzPct val="25000"/>
              <a:buFont typeface="Arial"/>
              <a:buNone/>
            </a:pPr>
            <a:r>
              <a:rPr lang="en-US" sz="2400" b="0" i="1" u="none" strike="noStrike" cap="none">
                <a:solidFill>
                  <a:schemeClr val="dk1"/>
                </a:solidFill>
                <a:latin typeface="Calibri"/>
                <a:ea typeface="Calibri"/>
                <a:cs typeface="Calibri"/>
                <a:sym typeface="Calibri"/>
              </a:rPr>
              <a:t>From: From Principles Into Practice</a:t>
            </a:r>
          </a:p>
        </p:txBody>
      </p:sp>
      <p:sp>
        <p:nvSpPr>
          <p:cNvPr id="136" name="Shape 136"/>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a:solidFill>
                  <a:schemeClr val="lt1"/>
                </a:solidFill>
                <a:latin typeface="Calibri"/>
                <a:ea typeface="Calibri"/>
                <a:cs typeface="Calibri"/>
                <a:sym typeface="Calibri"/>
              </a:rPr>
              <a:t>MYP Units</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pic>
        <p:nvPicPr>
          <p:cNvPr id="142" name="Shape 142"/>
          <p:cNvPicPr preferRelativeResize="0">
            <a:picLocks noGrp="1"/>
          </p:cNvPicPr>
          <p:nvPr>
            <p:ph type="body" idx="1"/>
          </p:nvPr>
        </p:nvPicPr>
        <p:blipFill rotWithShape="1">
          <a:blip r:embed="rId3">
            <a:alphaModFix/>
          </a:blip>
          <a:srcRect t="1763" b="12134"/>
          <a:stretch/>
        </p:blipFill>
        <p:spPr>
          <a:xfrm>
            <a:off x="762000" y="1417637"/>
            <a:ext cx="7543800" cy="4045654"/>
          </a:xfrm>
          <a:prstGeom prst="rect">
            <a:avLst/>
          </a:prstGeom>
          <a:noFill/>
          <a:ln>
            <a:noFill/>
          </a:ln>
        </p:spPr>
      </p:pic>
      <p:sp>
        <p:nvSpPr>
          <p:cNvPr id="143" name="Shape 143"/>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a:solidFill>
                  <a:schemeClr val="lt1"/>
                </a:solidFill>
                <a:latin typeface="Calibri"/>
                <a:ea typeface="Calibri"/>
                <a:cs typeface="Calibri"/>
                <a:sym typeface="Calibri"/>
              </a:rPr>
              <a:t>Conceptual Learning</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p:nvPr/>
        </p:nvSpPr>
        <p:spPr>
          <a:xfrm>
            <a:off x="0" y="0"/>
            <a:ext cx="9144000" cy="987031"/>
          </a:xfrm>
          <a:prstGeom prst="rect">
            <a:avLst/>
          </a:prstGeom>
          <a:solidFill>
            <a:srgbClr val="652928"/>
          </a:solidFill>
          <a:ln>
            <a:noFill/>
          </a:ln>
        </p:spPr>
        <p:txBody>
          <a:bodyPr lIns="91425" tIns="45700" rIns="91425" bIns="45700" anchor="t" anchorCtr="0">
            <a:noAutofit/>
          </a:bodyPr>
          <a:lstStyle/>
          <a:p>
            <a:pPr marL="0" marR="0" lvl="0" indent="0" algn="ctr" rtl="0">
              <a:spcBef>
                <a:spcPts val="0"/>
              </a:spcBef>
              <a:buSzPct val="25000"/>
              <a:buNone/>
            </a:pPr>
            <a:r>
              <a:rPr lang="en-US" sz="5400" b="1" i="0" u="none" strike="noStrike" cap="none">
                <a:solidFill>
                  <a:schemeClr val="lt1"/>
                </a:solidFill>
                <a:latin typeface="Calibri"/>
                <a:ea typeface="Calibri"/>
                <a:cs typeface="Calibri"/>
                <a:sym typeface="Calibri"/>
              </a:rPr>
              <a:t>Conceptual Framework</a:t>
            </a:r>
          </a:p>
          <a:p>
            <a:pPr marL="0" marR="0" lvl="0" indent="0" algn="ctr" rtl="0">
              <a:spcBef>
                <a:spcPts val="0"/>
              </a:spcBef>
              <a:buNone/>
            </a:pPr>
            <a:endParaRPr sz="1200" b="0" i="0" u="none" strike="noStrike" cap="none">
              <a:solidFill>
                <a:schemeClr val="lt1"/>
              </a:solidFill>
              <a:latin typeface="Calibri"/>
              <a:ea typeface="Calibri"/>
              <a:cs typeface="Calibri"/>
              <a:sym typeface="Calibri"/>
            </a:endParaRPr>
          </a:p>
        </p:txBody>
      </p:sp>
      <p:sp>
        <p:nvSpPr>
          <p:cNvPr id="150" name="Shape 150"/>
          <p:cNvSpPr txBox="1">
            <a:spLocks noGrp="1"/>
          </p:cNvSpPr>
          <p:nvPr>
            <p:ph type="body" idx="1"/>
          </p:nvPr>
        </p:nvSpPr>
        <p:spPr>
          <a:xfrm>
            <a:off x="457200" y="1049769"/>
            <a:ext cx="8229600" cy="4525963"/>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Helps students connect facts and topics to more complex,  conceptual understanding </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Allows for transferring knowledge and understanding across disciplines and subjects</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Have important interconnections and overlapping concerns</a:t>
            </a:r>
          </a:p>
          <a:p>
            <a:pPr marL="342900" marR="0" lvl="0" indent="-342900" algn="l" rtl="0">
              <a:spcBef>
                <a:spcPts val="640"/>
              </a:spcBef>
              <a:spcAft>
                <a:spcPts val="0"/>
              </a:spcAft>
              <a:buClr>
                <a:schemeClr val="dk1"/>
              </a:buClr>
              <a:buSzPct val="100000"/>
              <a:buFont typeface="Arial"/>
              <a:buChar char="•"/>
            </a:pPr>
            <a:r>
              <a:rPr lang="en-US" sz="3200" b="0" i="0" u="none" strike="noStrike" cap="none">
                <a:solidFill>
                  <a:schemeClr val="dk1"/>
                </a:solidFill>
                <a:latin typeface="Calibri"/>
                <a:ea typeface="Calibri"/>
                <a:cs typeface="Calibri"/>
                <a:sym typeface="Calibri"/>
              </a:rPr>
              <a:t>Concepts are universal, abstract, and timeless</a:t>
            </a:r>
          </a:p>
          <a:p>
            <a:pPr marL="342900" marR="0" lvl="0" indent="-342900" algn="l" rtl="0">
              <a:spcBef>
                <a:spcPts val="640"/>
              </a:spcBef>
              <a:spcAft>
                <a:spcPts val="0"/>
              </a:spcAft>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a:p>
            <a:pPr marL="342900" marR="0" lvl="0" indent="-342900" algn="l" rtl="0">
              <a:spcBef>
                <a:spcPts val="640"/>
              </a:spcBef>
              <a:buClr>
                <a:schemeClr val="dk1"/>
              </a:buClr>
              <a:buSzPct val="100000"/>
              <a:buFont typeface="Arial"/>
              <a:buNone/>
            </a:pP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1309</Words>
  <Application>Microsoft Macintosh PowerPoint</Application>
  <PresentationFormat>On-screen Show (4:3)</PresentationFormat>
  <Paragraphs>183</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2016-2017 IB-MYP at Agassiz School</vt:lpstr>
      <vt:lpstr>Aims:  - Develop an understanding of the IB-MYP program  Objectives:  - Explore authorization timeframe  - Review first IB units using the conceptual  framework</vt:lpstr>
      <vt:lpstr>PowerPoint Presentation</vt:lpstr>
      <vt:lpstr>   “The IB continuum of international education for 3-19 year olds is unique because of its academic and personal rigor.”                                                                   IBO.ORG                    PYP        MYP          DP          CP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Our Schools,  Our Neighborhoods </vt:lpstr>
      <vt:lpstr> </vt:lpstr>
      <vt:lpstr>Being of Service </vt:lpstr>
      <vt:lpstr> Did you know…?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2016-2017 IB-MYP at Agassiz School</dc:title>
  <cp:lastModifiedBy>Michele McNally</cp:lastModifiedBy>
  <cp:revision>1</cp:revision>
  <dcterms:modified xsi:type="dcterms:W3CDTF">2016-06-05T23:57:00Z</dcterms:modified>
</cp:coreProperties>
</file>